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theme/theme4.xml" ContentType="application/vnd.openxmlformats-officedocument.theme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1" r:id="rId2"/>
    <p:sldMasterId id="2147483673" r:id="rId3"/>
  </p:sldMasterIdLst>
  <p:notesMasterIdLst>
    <p:notesMasterId r:id="rId65"/>
  </p:notesMasterIdLst>
  <p:handoutMasterIdLst>
    <p:handoutMasterId r:id="rId66"/>
  </p:handoutMasterIdLst>
  <p:sldIdLst>
    <p:sldId id="379" r:id="rId4"/>
    <p:sldId id="380" r:id="rId5"/>
    <p:sldId id="257" r:id="rId6"/>
    <p:sldId id="258" r:id="rId7"/>
    <p:sldId id="277" r:id="rId8"/>
    <p:sldId id="368" r:id="rId9"/>
    <p:sldId id="274" r:id="rId10"/>
    <p:sldId id="375" r:id="rId11"/>
    <p:sldId id="376" r:id="rId12"/>
    <p:sldId id="377" r:id="rId13"/>
    <p:sldId id="378" r:id="rId14"/>
    <p:sldId id="272" r:id="rId15"/>
    <p:sldId id="276" r:id="rId16"/>
    <p:sldId id="408" r:id="rId17"/>
    <p:sldId id="256" r:id="rId18"/>
    <p:sldId id="279" r:id="rId19"/>
    <p:sldId id="341" r:id="rId20"/>
    <p:sldId id="344" r:id="rId21"/>
    <p:sldId id="346" r:id="rId22"/>
    <p:sldId id="347" r:id="rId23"/>
    <p:sldId id="349" r:id="rId24"/>
    <p:sldId id="350" r:id="rId25"/>
    <p:sldId id="351" r:id="rId26"/>
    <p:sldId id="353" r:id="rId27"/>
    <p:sldId id="411" r:id="rId28"/>
    <p:sldId id="384" r:id="rId29"/>
    <p:sldId id="263" r:id="rId30"/>
    <p:sldId id="362" r:id="rId31"/>
    <p:sldId id="410" r:id="rId32"/>
    <p:sldId id="363" r:id="rId33"/>
    <p:sldId id="364" r:id="rId34"/>
    <p:sldId id="264" r:id="rId35"/>
    <p:sldId id="419" r:id="rId36"/>
    <p:sldId id="367" r:id="rId37"/>
    <p:sldId id="417" r:id="rId38"/>
    <p:sldId id="265" r:id="rId39"/>
    <p:sldId id="416" r:id="rId40"/>
    <p:sldId id="418" r:id="rId41"/>
    <p:sldId id="267" r:id="rId42"/>
    <p:sldId id="386" r:id="rId43"/>
    <p:sldId id="370" r:id="rId44"/>
    <p:sldId id="371" r:id="rId45"/>
    <p:sldId id="372" r:id="rId46"/>
    <p:sldId id="373" r:id="rId47"/>
    <p:sldId id="387" r:id="rId48"/>
    <p:sldId id="269" r:id="rId49"/>
    <p:sldId id="290" r:id="rId50"/>
    <p:sldId id="388" r:id="rId51"/>
    <p:sldId id="393" r:id="rId52"/>
    <p:sldId id="394" r:id="rId53"/>
    <p:sldId id="395" r:id="rId54"/>
    <p:sldId id="396" r:id="rId55"/>
    <p:sldId id="292" r:id="rId56"/>
    <p:sldId id="381" r:id="rId57"/>
    <p:sldId id="270" r:id="rId58"/>
    <p:sldId id="271" r:id="rId59"/>
    <p:sldId id="385" r:id="rId60"/>
    <p:sldId id="401" r:id="rId61"/>
    <p:sldId id="398" r:id="rId62"/>
    <p:sldId id="399" r:id="rId63"/>
    <p:sldId id="400" r:id="rId64"/>
  </p:sldIdLst>
  <p:sldSz cx="9144000" cy="6858000" type="screen4x3"/>
  <p:notesSz cx="6934200" cy="90805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8000"/>
    <a:srgbClr val="A3FFED"/>
    <a:srgbClr val="FFFFCC"/>
    <a:srgbClr val="003399"/>
    <a:srgbClr val="00FFCC"/>
    <a:srgbClr val="CC00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35" autoAdjust="0"/>
    <p:restoredTop sz="90929"/>
  </p:normalViewPr>
  <p:slideViewPr>
    <p:cSldViewPr>
      <p:cViewPr>
        <p:scale>
          <a:sx n="50" d="100"/>
          <a:sy n="50" d="100"/>
        </p:scale>
        <p:origin x="-1980" y="-5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3" d="100"/>
        <a:sy n="43" d="100"/>
      </p:scale>
      <p:origin x="0" y="-153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5138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29063" y="0"/>
            <a:ext cx="3005137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29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26475"/>
            <a:ext cx="3005138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29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29063" y="8626475"/>
            <a:ext cx="3005137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B8CA3E7-C500-465C-A7AB-0F82E11F1C7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294551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5138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29063" y="0"/>
            <a:ext cx="3005137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6975" y="681038"/>
            <a:ext cx="4540250" cy="34051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3925" y="4313238"/>
            <a:ext cx="5086350" cy="408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26475"/>
            <a:ext cx="3005138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29063" y="8626475"/>
            <a:ext cx="3005137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78BCE22-01D5-403C-A0B7-9171E77D591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891266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FCCF15-C833-45CF-90E7-0F28B657D5C7}" type="slidenum">
              <a:rPr lang="en-US"/>
              <a:pPr/>
              <a:t>17</a:t>
            </a:fld>
            <a:endParaRPr lang="en-US"/>
          </a:p>
        </p:txBody>
      </p:sp>
      <p:sp>
        <p:nvSpPr>
          <p:cNvPr id="212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96975" y="681038"/>
            <a:ext cx="4540250" cy="34051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3925" y="4313238"/>
            <a:ext cx="5086350" cy="4086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378603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6349D4-6052-403F-BC15-D9740FD8003B}" type="slidenum">
              <a:rPr lang="en-US"/>
              <a:pPr/>
              <a:t>33</a:t>
            </a:fld>
            <a:endParaRPr lang="en-US"/>
          </a:p>
        </p:txBody>
      </p:sp>
      <p:sp>
        <p:nvSpPr>
          <p:cNvPr id="225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96975" y="681038"/>
            <a:ext cx="4540250" cy="34051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3925" y="4313238"/>
            <a:ext cx="5086350" cy="4086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055642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A48D2A-EDE3-4767-ABE8-CDDAC7F72C46}" type="slidenum">
              <a:rPr lang="en-US"/>
              <a:pPr/>
              <a:t>34</a:t>
            </a:fld>
            <a:endParaRPr lang="en-US"/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96975" y="681038"/>
            <a:ext cx="4540250" cy="34051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3925" y="4313238"/>
            <a:ext cx="5086350" cy="4086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113326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6349D4-6052-403F-BC15-D9740FD8003B}" type="slidenum">
              <a:rPr lang="en-US"/>
              <a:pPr/>
              <a:t>35</a:t>
            </a:fld>
            <a:endParaRPr lang="en-US"/>
          </a:p>
        </p:txBody>
      </p:sp>
      <p:sp>
        <p:nvSpPr>
          <p:cNvPr id="225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96975" y="681038"/>
            <a:ext cx="4540250" cy="34051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3925" y="4313238"/>
            <a:ext cx="5086350" cy="4086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055642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6349D4-6052-403F-BC15-D9740FD8003B}" type="slidenum">
              <a:rPr lang="en-US"/>
              <a:pPr/>
              <a:t>36</a:t>
            </a:fld>
            <a:endParaRPr lang="en-US"/>
          </a:p>
        </p:txBody>
      </p:sp>
      <p:sp>
        <p:nvSpPr>
          <p:cNvPr id="225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96975" y="681038"/>
            <a:ext cx="4540250" cy="34051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3925" y="4313238"/>
            <a:ext cx="5086350" cy="4086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055642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6349D4-6052-403F-BC15-D9740FD8003B}" type="slidenum">
              <a:rPr lang="en-US"/>
              <a:pPr/>
              <a:t>37</a:t>
            </a:fld>
            <a:endParaRPr lang="en-US"/>
          </a:p>
        </p:txBody>
      </p:sp>
      <p:sp>
        <p:nvSpPr>
          <p:cNvPr id="225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96975" y="681038"/>
            <a:ext cx="4540250" cy="34051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3925" y="4313238"/>
            <a:ext cx="5086350" cy="4086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055642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6349D4-6052-403F-BC15-D9740FD8003B}" type="slidenum">
              <a:rPr lang="en-US"/>
              <a:pPr/>
              <a:t>38</a:t>
            </a:fld>
            <a:endParaRPr lang="en-US"/>
          </a:p>
        </p:txBody>
      </p:sp>
      <p:sp>
        <p:nvSpPr>
          <p:cNvPr id="225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96975" y="681038"/>
            <a:ext cx="4540250" cy="34051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3925" y="4313238"/>
            <a:ext cx="5086350" cy="4086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055642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E1E9D9-F437-4795-B261-271A807F0C23}" type="slidenum">
              <a:rPr lang="en-US"/>
              <a:pPr/>
              <a:t>40</a:t>
            </a:fld>
            <a:endParaRPr lang="en-US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96975" y="681038"/>
            <a:ext cx="4540250" cy="34051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3925" y="4313238"/>
            <a:ext cx="5086350" cy="4086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574078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A48D2A-EDE3-4767-ABE8-CDDAC7F72C46}" type="slidenum">
              <a:rPr lang="en-US"/>
              <a:pPr/>
              <a:t>41</a:t>
            </a:fld>
            <a:endParaRPr lang="en-US"/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96975" y="681038"/>
            <a:ext cx="4540250" cy="34051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3925" y="4313238"/>
            <a:ext cx="5086350" cy="4086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177477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A48D2A-EDE3-4767-ABE8-CDDAC7F72C46}" type="slidenum">
              <a:rPr lang="en-US"/>
              <a:pPr/>
              <a:t>42</a:t>
            </a:fld>
            <a:endParaRPr lang="en-US"/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96975" y="681038"/>
            <a:ext cx="4540250" cy="34051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3925" y="4313238"/>
            <a:ext cx="5086350" cy="4086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627136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A48D2A-EDE3-4767-ABE8-CDDAC7F72C46}" type="slidenum">
              <a:rPr lang="en-US"/>
              <a:pPr/>
              <a:t>43</a:t>
            </a:fld>
            <a:endParaRPr lang="en-US"/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96975" y="681038"/>
            <a:ext cx="4540250" cy="34051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3925" y="4313238"/>
            <a:ext cx="5086350" cy="4086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15717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FCCF15-C833-45CF-90E7-0F28B657D5C7}" type="slidenum">
              <a:rPr lang="en-US"/>
              <a:pPr/>
              <a:t>18</a:t>
            </a:fld>
            <a:endParaRPr lang="en-US"/>
          </a:p>
        </p:txBody>
      </p:sp>
      <p:sp>
        <p:nvSpPr>
          <p:cNvPr id="212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96975" y="681038"/>
            <a:ext cx="4540250" cy="34051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3925" y="4313238"/>
            <a:ext cx="5086350" cy="4086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340612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A48D2A-EDE3-4767-ABE8-CDDAC7F72C46}" type="slidenum">
              <a:rPr lang="en-US"/>
              <a:pPr/>
              <a:t>44</a:t>
            </a:fld>
            <a:endParaRPr lang="en-US"/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96975" y="681038"/>
            <a:ext cx="4540250" cy="34051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3925" y="4313238"/>
            <a:ext cx="5086350" cy="4086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75434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A48D2A-EDE3-4767-ABE8-CDDAC7F72C46}" type="slidenum">
              <a:rPr lang="en-US"/>
              <a:pPr/>
              <a:t>45</a:t>
            </a:fld>
            <a:endParaRPr lang="en-US"/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96975" y="681038"/>
            <a:ext cx="4540250" cy="34051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3925" y="4313238"/>
            <a:ext cx="5086350" cy="4086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45276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39C4D8-4321-4202-BA7F-106D7390B5F1}" type="slidenum">
              <a:rPr lang="en-US"/>
              <a:pPr/>
              <a:t>46</a:t>
            </a:fld>
            <a:endParaRPr lang="en-US"/>
          </a:p>
        </p:txBody>
      </p:sp>
      <p:sp>
        <p:nvSpPr>
          <p:cNvPr id="232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96975" y="681038"/>
            <a:ext cx="4540250" cy="34051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3925" y="4313238"/>
            <a:ext cx="5086350" cy="4086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409939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E7F740-AD03-4141-BE40-9B4C8330D15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5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96975" y="681038"/>
            <a:ext cx="4540250" cy="34051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3925" y="4313238"/>
            <a:ext cx="5086350" cy="4086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339890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A48D2A-EDE3-4767-ABE8-CDDAC7F72C4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96975" y="681038"/>
            <a:ext cx="4540250" cy="34051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3925" y="4313238"/>
            <a:ext cx="5086350" cy="4086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8977148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A48D2A-EDE3-4767-ABE8-CDDAC7F72C4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96975" y="681038"/>
            <a:ext cx="4540250" cy="34051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3925" y="4313238"/>
            <a:ext cx="5086350" cy="4086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965046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A48D2A-EDE3-4767-ABE8-CDDAC7F72C4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96975" y="681038"/>
            <a:ext cx="4540250" cy="34051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3925" y="4313238"/>
            <a:ext cx="5086350" cy="4086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1221404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A48D2A-EDE3-4767-ABE8-CDDAC7F72C4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96975" y="681038"/>
            <a:ext cx="4540250" cy="34051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3925" y="4313238"/>
            <a:ext cx="5086350" cy="4086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7655148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A48D2A-EDE3-4767-ABE8-CDDAC7F72C4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96975" y="681038"/>
            <a:ext cx="4540250" cy="34051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3925" y="4313238"/>
            <a:ext cx="5086350" cy="4086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060380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23D27A-910A-4913-8E5E-A6275A6F71C1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9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96975" y="681038"/>
            <a:ext cx="4540250" cy="34051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3925" y="4313238"/>
            <a:ext cx="5086350" cy="4086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401867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FCCF15-C833-45CF-90E7-0F28B657D5C7}" type="slidenum">
              <a:rPr lang="en-US"/>
              <a:pPr/>
              <a:t>25</a:t>
            </a:fld>
            <a:endParaRPr lang="en-US"/>
          </a:p>
        </p:txBody>
      </p:sp>
      <p:sp>
        <p:nvSpPr>
          <p:cNvPr id="212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96975" y="681038"/>
            <a:ext cx="4540250" cy="34051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3925" y="4313238"/>
            <a:ext cx="5086350" cy="4086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8721438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23D27A-910A-4913-8E5E-A6275A6F71C1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9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96975" y="681038"/>
            <a:ext cx="4540250" cy="34051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3925" y="4313238"/>
            <a:ext cx="5086350" cy="4086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1581413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FB482F-2634-43FD-BC48-CD75A9A2A9F9}" type="slidenum">
              <a:rPr lang="en-US"/>
              <a:pPr/>
              <a:t>55</a:t>
            </a:fld>
            <a:endParaRPr lang="en-US"/>
          </a:p>
        </p:txBody>
      </p:sp>
      <p:sp>
        <p:nvSpPr>
          <p:cNvPr id="234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96975" y="681038"/>
            <a:ext cx="4540250" cy="34051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3925" y="4313238"/>
            <a:ext cx="5086350" cy="4086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6154912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D3D7A1-10C0-4068-8EC0-71AAF3B64C35}" type="slidenum">
              <a:rPr lang="en-US"/>
              <a:pPr/>
              <a:t>56</a:t>
            </a:fld>
            <a:endParaRPr lang="en-US"/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96975" y="681038"/>
            <a:ext cx="4540250" cy="34051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3925" y="4313238"/>
            <a:ext cx="5086350" cy="4086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7367370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FCCF15-C833-45CF-90E7-0F28B657D5C7}" type="slidenum">
              <a:rPr lang="en-US"/>
              <a:pPr/>
              <a:t>58</a:t>
            </a:fld>
            <a:endParaRPr lang="en-US"/>
          </a:p>
        </p:txBody>
      </p:sp>
      <p:sp>
        <p:nvSpPr>
          <p:cNvPr id="212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96975" y="681038"/>
            <a:ext cx="4540250" cy="34051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3925" y="4313238"/>
            <a:ext cx="5086350" cy="4086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7335454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FCCF15-C833-45CF-90E7-0F28B657D5C7}" type="slidenum">
              <a:rPr lang="en-US"/>
              <a:pPr/>
              <a:t>59</a:t>
            </a:fld>
            <a:endParaRPr lang="en-US"/>
          </a:p>
        </p:txBody>
      </p:sp>
      <p:sp>
        <p:nvSpPr>
          <p:cNvPr id="212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96975" y="681038"/>
            <a:ext cx="4540250" cy="34051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3925" y="4313238"/>
            <a:ext cx="5086350" cy="4086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7895692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C7892F-9F7E-427C-92F1-9F34148FF84D}" type="slidenum">
              <a:rPr lang="en-US"/>
              <a:pPr/>
              <a:t>60</a:t>
            </a:fld>
            <a:endParaRPr lang="en-US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96975" y="681038"/>
            <a:ext cx="4540250" cy="34051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3925" y="4313238"/>
            <a:ext cx="5086350" cy="4086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1810867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C7892F-9F7E-427C-92F1-9F34148FF84D}" type="slidenum">
              <a:rPr lang="en-US"/>
              <a:pPr/>
              <a:t>61</a:t>
            </a:fld>
            <a:endParaRPr lang="en-US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96975" y="681038"/>
            <a:ext cx="4540250" cy="34051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3925" y="4313238"/>
            <a:ext cx="5086350" cy="4086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214224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92E7F0-F18C-42C5-AADA-1D63F620A130}" type="slidenum">
              <a:rPr lang="en-US"/>
              <a:pPr/>
              <a:t>27</a:t>
            </a:fld>
            <a:endParaRPr lang="en-US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96975" y="681038"/>
            <a:ext cx="4540250" cy="34051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3925" y="4313238"/>
            <a:ext cx="5086350" cy="4086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377299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92E7F0-F18C-42C5-AADA-1D63F620A130}" type="slidenum">
              <a:rPr lang="en-US"/>
              <a:pPr/>
              <a:t>28</a:t>
            </a:fld>
            <a:endParaRPr lang="en-US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96975" y="681038"/>
            <a:ext cx="4540250" cy="34051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3925" y="4313238"/>
            <a:ext cx="5086350" cy="4086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404434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92E7F0-F18C-42C5-AADA-1D63F620A130}" type="slidenum">
              <a:rPr lang="en-US"/>
              <a:pPr/>
              <a:t>29</a:t>
            </a:fld>
            <a:endParaRPr lang="en-US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96975" y="681038"/>
            <a:ext cx="4540250" cy="34051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3925" y="4313238"/>
            <a:ext cx="5086350" cy="4086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404434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92E7F0-F18C-42C5-AADA-1D63F620A130}" type="slidenum">
              <a:rPr lang="en-US"/>
              <a:pPr/>
              <a:t>30</a:t>
            </a:fld>
            <a:endParaRPr lang="en-US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96975" y="681038"/>
            <a:ext cx="4540250" cy="34051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3925" y="4313238"/>
            <a:ext cx="5086350" cy="4086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192809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CC32AF-FC23-43ED-A760-823306B8C559}" type="slidenum">
              <a:rPr lang="en-US"/>
              <a:pPr/>
              <a:t>31</a:t>
            </a:fld>
            <a:endParaRPr lang="en-US"/>
          </a:p>
        </p:txBody>
      </p:sp>
      <p:sp>
        <p:nvSpPr>
          <p:cNvPr id="355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96975" y="681038"/>
            <a:ext cx="4540250" cy="34051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53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3925" y="4313238"/>
            <a:ext cx="5086350" cy="4086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595896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A48D2A-EDE3-4767-ABE8-CDDAC7F72C46}" type="slidenum">
              <a:rPr lang="en-US"/>
              <a:pPr/>
              <a:t>32</a:t>
            </a:fld>
            <a:endParaRPr lang="en-US"/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96975" y="681038"/>
            <a:ext cx="4540250" cy="34051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3925" y="4313238"/>
            <a:ext cx="5086350" cy="4086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75223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VIPS: Oct - Dec 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5B45F4-0BCD-43D4-84E6-2B2FC39CAB8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VIPS: Oct - Dec 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6391D8-5B1D-48D8-ACBF-7DD6399207C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VIPS: Oct - Dec 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19F871-06D4-43F0-BB0D-3B11883350C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VIPS: Oct - Dec 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40B5064-F447-4E88-B168-FC9ACF91F01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825C60E-25DB-4DE9-8F7E-0ED13FCBD8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2C5D536-6C87-4ADD-BC5E-5980798F19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C19332F-018D-451F-8C52-85143227C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F9BF4C3-4339-440C-A866-25AB4AF72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VIPS: Oct - Dec 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90CB233-67CB-4DCD-8FF6-63B0E0EE5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30165-FD36-4500-89FF-9A7C46B7015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11440480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76BA2FB-76E0-4518-A36C-C4D80C236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2F1FD7A-875A-4C5C-B3BF-78FE329429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C49B01B-7E8A-4D27-BE3E-60A4DA623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466F373-2A5D-40D5-A19E-38023C12C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VIPS: Oct - Dec 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F89E061-C2C1-4D0E-83E5-1258D83CA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67249-E5DC-47BA-A4EF-A6F56318A90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34430715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F66EC69-9398-4E3E-83A8-AA001D109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31C8B26-36B4-4199-A7F3-2EB230A446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231D563-818D-4935-BC05-82A8C51CD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D0FE302-FD74-499C-8A6E-5B006EDBA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VIPS: Oct - Dec 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6804E55-4BFF-495F-A79E-A36AAE211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47FCF-5A8E-44CE-9D7C-7BD409AEDC8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1611843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E882A22-9EB6-451E-AF5D-806CB0D20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6CE9601-490D-435F-9821-E5127C743B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0E62395E-A7D7-4E21-BA31-C0F973296A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431B748-4CE9-405A-97FB-1AA09738A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69C108D-00DE-4D1E-9B25-266706F52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VIPS: Oct - Dec 2019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FF43E64-E69C-452F-A63E-58AE04382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3D443-A236-4062-9759-0F74FA80EB3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3048978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423F796-822B-4FE2-AAAA-88FCA2C81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51FDC5B-D3F9-4A75-B3E4-8B2139CA33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8AE38620-9186-42B3-9138-64C0950EEF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B6E60FB8-74C0-45FE-9B4B-535781B93E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903E4074-CF90-4990-81FE-EC1106B728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75C179F9-2712-42C5-880D-8D413C46E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938FB596-A5F6-4E4B-A784-DF2BC88D5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VIPS: Oct - Dec 2019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A4D0064D-4DA1-495F-BE87-4F146104F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D639F-2A6A-4F68-93EE-E5B4BA9368A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5001736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5ECE8C6-61C9-4A87-8AA0-BF01C42FD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F8D8326F-7158-4A34-B2D2-A43F7F5A7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9B42B800-4802-4CED-A8DD-4F506F9DF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VIPS: Oct - Dec 2019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12BAAF4-F809-4416-A53A-DAB5B9FD0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85A-7726-4BDD-96F3-4FC8D9CED74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42841446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44A16F64-3A15-4EBC-B98D-EFF050928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B289F3C1-B2E2-43DB-B6DA-6E8814BCD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VIPS: Oct - Dec 2019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474929F-B129-4576-A8C6-F0077DE52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49CE4-309D-40CD-955C-B82ECE6616D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3175281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VIPS: Oct - Dec 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4AB8A0-256C-4B96-988E-43E51EA708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8F0A496-F58C-4CD5-BB5C-F680726DD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245A680-AB1E-4A93-8074-FDEF161689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A21A521-FD7A-4CA8-82AC-5C4C2C6FE1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82A359F-36A9-43B7-B65F-5B9C5DA8C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3B77FB1-7876-4425-A101-E6AEF31F5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VIPS: Oct - Dec 2019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03F5335-91F2-4A03-B809-16A1FA658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F5C10-B38D-4849-B41F-1EB2BB3A3CA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41660893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B81439B-3BAB-433A-A90D-8A447A736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0AA9C88-075D-4E71-90B8-C8E003493D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0D32E63-8366-44BA-A9B5-11944F5A58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5204C1C-DF82-44A4-848B-FA1DF23D2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4DE2675F-C59B-4B64-BC74-727C75302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VIPS: Oct - Dec 2019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23B54CA-7659-4C2C-8B61-F1B140B21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62FDE-7B6D-4D6B-B6A4-77E98735057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26894398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D653E44-CB5B-45D0-805D-D1AE825FF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F0D4F169-855F-4595-AF29-5728BFFB4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AFC7DF1-4413-4099-997B-D64B2B7AB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C3D04BB-3BD0-442B-8736-79618C4D1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VIPS: Oct - Dec 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8DB27AE-92FC-4E14-A359-7831461AC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FAD60-4007-4B83-B0C5-9BD5DB8BD86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28454699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9AA25B16-B11A-4D5D-9E1B-DA5B5A6F4F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FD155E80-BFAB-4BBB-9048-0E135FFC49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F82B0B3-2F56-4FCB-AAA4-98AAD50D5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1EC5372-A6B1-475A-BCE8-B8B9CD4AC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VIPS: Oct - Dec 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80DCCE9-2795-4BE1-8155-ED8D5BF5A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52B7-23AA-4246-BFE7-43E91BEA2A9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2061262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0162FA-A0B5-4615-93C8-F8A80C7F85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442E321E-FE25-4E7A-8BCF-A01EA1E39F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C0868E3-EE86-4F6F-B056-8248F5707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1B04067-66F3-43F8-89E0-D702D602D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VIPS: Oct - Dec 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BAC39A2-ACEE-4848-B1FF-57BD1AF85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B45F4-0BCD-43D4-84E6-2B2FC39CAB8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213425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68698B2-B61A-4EAC-A381-2468FB118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D2098C9-F793-440A-A541-51CA81934D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562633D-5069-42AC-B294-C3BAF68EC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053CD08-95ED-49F9-A043-EDFB9F6FC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VIPS: Oct - Dec 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CAEC1DC-A54C-4A8B-A046-7F0CE75B5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B8A0-256C-4B96-988E-43E51EA708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911181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77DAADE-E82C-43E2-9963-4B885FB03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5664553-94A8-4730-BF35-6B3080A9E3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78D4726-2BCC-43F9-8FEE-B7786805D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025DE1A-5EF7-4D5E-B876-214E15F17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VIPS: Oct - Dec 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4246CD6-477A-4FCD-8F73-4326103A3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31FF0-7BAC-4AC2-AF15-F59F66A0E7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924888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345EC06-7EF4-475C-B18E-23079B49A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12D440F-07C6-4006-95B4-2D87512F9C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72ACB6ED-50A1-41FA-B8D5-DDBBAAE32A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0F2EB08-03CE-4785-AA41-D99C2BEAD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7CDEB01-804D-4ACD-B031-9CA6BEA58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VIPS: Oct - Dec 2019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304CD6B-9AA8-48DF-979D-5CE8707F3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1A671-78A3-48E1-8AFE-F8F38F082B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506920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BF46F1D-97F9-475E-BD59-3BBA5032F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E1F3C63-ACC4-4AFC-9B8E-069DFA8872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2A6896D0-836C-4262-BAFB-B003796C8F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84491CAE-25C7-4AA1-8728-EEBB12E7B4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5CC314CD-435D-4702-9DD9-9CAA5C51FC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1A0DC36E-A37A-4FEB-AAF0-778394727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08C660BF-2828-4185-8D3B-98EEDB2FD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VIPS: Oct - Dec 2019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6C503B44-3589-442C-9E11-DA96AAA3A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4DBC7-A6DB-4036-B47F-D5828771B5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238269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CA86473-DAC1-4F8D-B332-C91EFB67A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37659ED0-9D38-497A-9629-AF085D8B2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C048712D-ED8B-4C6E-A466-C00A0CC1F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VIPS: Oct - Dec 2019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E5217D3B-0846-40DC-8981-15D05B14D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1064D-7858-404E-AEB2-C2F33282E4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93827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VIPS: Oct - Dec 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E31FF0-7BAC-4AC2-AF15-F59F66A0E7D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B68AD23E-D055-44BE-9623-CB547B870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354422CF-6DF8-406D-9AAE-E36DE58DF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VIPS: Oct - Dec 2019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89FCF49B-AA1F-414B-9D2B-99F8B578E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D6FB0-553B-4FD4-A38D-C79439414E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961721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5B9B505-56A7-4102-A367-B5F943B85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F88A94F-A09B-47B4-B32A-CB488229CA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64E9ACE-7CE2-4A14-981C-E9684EA59E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C9EE389-F115-48CF-8535-7F3EAF339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1FEE0CB-8522-48F9-B109-0DF22DEFC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VIPS: Oct - Dec 2019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E2E5E6E-A03D-4DFA-8D37-ED31C0D4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10F4E-E8F3-4F29-81B6-76B5254696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935448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6DCDC95-FD2F-41AD-BCEC-2EC093187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6045BE6-4095-44C8-8B62-77008C175A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F2C0F660-5EB6-41DE-802A-4CD9594E20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F9ADA12D-AC00-4420-B69B-7F6C1EF4A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0771D04-28FF-4540-899B-BD32C6BC0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VIPS: Oct - Dec 2019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4CB192F-5568-4FB1-9D25-3B3DF7908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21E25-E8C2-487C-80CF-AE1A9FF672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826307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E304848-4FF6-475D-A636-FDFC34F88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36002CE-5123-48BC-B797-8370643F72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61655D6-1FFD-46D9-8272-634CDA352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2C89352-193E-4317-B46A-1EA96F07D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VIPS: Oct - Dec 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A32A600-01C4-4666-936B-811C7DAEA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391D8-5B1D-48D8-ACBF-7DD6399207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707317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2B9E62E9-8EFA-4F4E-962F-52909AD491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92B1D633-351F-4014-9E9D-82E9960D33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24A410D-7340-4309-9D12-E94D562DB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9EEDBC7-304D-41F6-8A02-8E810F386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VIPS: Oct - Dec 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47F8816-CBE2-4299-853F-7140116AD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9F871-06D4-43F0-BB0D-3B11883350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34955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VIPS: Oct - Dec 2019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41A671-78A3-48E1-8AFE-F8F38F082BD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VIPS: Oct - Dec 2019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34DBC7-A6DB-4036-B47F-D5828771B5D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VIPS: Oct - Dec 2019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D1064D-7858-404E-AEB2-C2F33282E40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VIPS: Oct - Dec 2019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DD6FB0-553B-4FD4-A38D-C79439414E5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VIPS: Oct - Dec 2019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10F4E-E8F3-4F29-81B6-76B52546961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VIPS: Oct - Dec 2019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021E25-E8C2-487C-80CF-AE1A9FF6729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r>
              <a:rPr lang="en-US"/>
              <a:t>VIPS: Oct - Dec 2019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5F99C8C-429F-4307-A28F-BF344B1350A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7420661D-AB58-460C-93D9-54607E1A5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92A785D-7828-4F09-A647-FFD5C69C80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E094E6D-A884-48E3-905E-5E88A44C70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FF70000-A128-4CE5-B9D0-7C70264581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/>
              <a:t>VIPS: Oct - Dec 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8C24D4B-2C51-42E0-AF55-EE41AD3133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A0140-1891-4741-A8C5-5F5C0548FD1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153397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F3F9EFA-DD94-479B-ACBB-E641B34EE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621F79B-B9C8-49FA-BADD-991609955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0B323B7-92F3-4EDE-B807-47CDFDEF7E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B69A6E2-71D8-43AF-8311-0AEFAFD616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VIPS: Oct - Dec 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7759E07-D7EC-4D0D-8EA3-7220A4346E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F99C8C-429F-4307-A28F-BF344B1350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17240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9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9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0F4C449-DEFD-450F-A417-EA7FE26052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3600451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IN" sz="6000" b="1" dirty="0">
                <a:solidFill>
                  <a:schemeClr val="accent6">
                    <a:lumMod val="75000"/>
                  </a:schemeClr>
                </a:solidFill>
                <a:latin typeface="Ink Free" panose="03080402000500000000" pitchFamily="66" charset="0"/>
              </a:rPr>
              <a:t>Database Management Systems and SQL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EF1D8691-2B2D-4506-93DB-F5253855E2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609600"/>
          </a:xfrm>
        </p:spPr>
        <p:txBody>
          <a:bodyPr/>
          <a:lstStyle/>
          <a:p>
            <a:r>
              <a:rPr lang="en-IN" sz="7200" b="1" dirty="0">
                <a:solidFill>
                  <a:srgbClr val="FF0000"/>
                </a:solidFill>
                <a:latin typeface="Ink Free" panose="03080402000500000000" pitchFamily="66" charset="0"/>
                <a:cs typeface="Arial" panose="020B0604020202020204" pitchFamily="34" charset="0"/>
              </a:rPr>
              <a:t>Session 1</a:t>
            </a:r>
          </a:p>
        </p:txBody>
      </p:sp>
    </p:spTree>
    <p:extLst>
      <p:ext uri="{BB962C8B-B14F-4D97-AF65-F5344CB8AC3E}">
        <p14:creationId xmlns="" xmlns:p14="http://schemas.microsoft.com/office/powerpoint/2010/main" val="3320441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="" xmlns:a16="http://schemas.microsoft.com/office/drawing/2014/main" id="{6D480B08-0450-4E36-9CA3-1C17252B46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Transaction Management</a:t>
            </a:r>
            <a:r>
              <a:rPr lang="en-US" dirty="0"/>
              <a:t>	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="" xmlns:a16="http://schemas.microsoft.com/office/drawing/2014/main" id="{6BF050CA-548C-4E1C-9F29-A6E79ACDD0B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838200"/>
            <a:ext cx="9144000" cy="5032744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</a:pP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alt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transaction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is a collection of operations that performs a single logical function in a database application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</a:pP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Transaction-management component ensures that the database remains in a consistent (correct) state despite system failures (e.g., power failures and operating system crashes) and transaction failures.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</a:pP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Concurrency-control manager controls the interaction among the concurrent transactions, to ensure the consistency of the database.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C19C43FE-3F22-424B-9132-30426BC8E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B8A0-256C-4B96-988E-43E51EA7086C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="" xmlns:a16="http://schemas.microsoft.com/office/drawing/2014/main" id="{8EFAF7CF-CE05-4ECC-AC91-33547166DA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Storage Management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="" xmlns:a16="http://schemas.microsoft.com/office/drawing/2014/main" id="{23B929C1-2FB6-4683-8814-AD1708FFCA1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3400" y="914400"/>
            <a:ext cx="7924800" cy="4953000"/>
          </a:xfrm>
        </p:spPr>
        <p:txBody>
          <a:bodyPr/>
          <a:lstStyle/>
          <a:p>
            <a:pPr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Storage manager is a program module that provides the interface between the low-level data stored in the database and the application programs and queries submitted to the system.</a:t>
            </a:r>
          </a:p>
          <a:p>
            <a:pPr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endParaRPr lang="en-US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The storage manager is responsible to the following tasks: </a:t>
            </a:r>
          </a:p>
          <a:p>
            <a:pPr lvl="1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interaction with the file manager </a:t>
            </a:r>
          </a:p>
          <a:p>
            <a:pPr lvl="1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efficient storing, retrieving and updating of data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B4713D3-94C6-4656-9120-58B25C34D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B8A0-256C-4B96-988E-43E51EA7086C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="" xmlns:a16="http://schemas.microsoft.com/office/drawing/2014/main" id="{A5FD2797-E45D-4542-822E-168EA4E348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581" y="838200"/>
            <a:ext cx="3048000" cy="1143000"/>
          </a:xfrm>
        </p:spPr>
        <p:txBody>
          <a:bodyPr/>
          <a:lstStyle/>
          <a:p>
            <a:pPr>
              <a:defRPr/>
            </a:pP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 System Structure </a:t>
            </a:r>
          </a:p>
        </p:txBody>
      </p:sp>
      <p:pic>
        <p:nvPicPr>
          <p:cNvPr id="23555" name="Picture 5">
            <a:extLst>
              <a:ext uri="{FF2B5EF4-FFF2-40B4-BE49-F238E27FC236}">
                <a16:creationId xmlns="" xmlns:a16="http://schemas.microsoft.com/office/drawing/2014/main" id="{F8258C52-CB5D-4373-AFA0-4FC0A96727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4742" t="917" r="25085" b="3207"/>
          <a:stretch>
            <a:fillRect/>
          </a:stretch>
        </p:blipFill>
        <p:spPr bwMode="auto">
          <a:xfrm>
            <a:off x="2667000" y="152400"/>
            <a:ext cx="6324600" cy="6553556"/>
          </a:xfrm>
          <a:prstGeom prst="rect">
            <a:avLst/>
          </a:prstGeom>
          <a:noFill/>
          <a:ln w="76200" cmpd="tri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FB9CE39-E9FE-4358-BCCB-4D3E37636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1064D-7858-404E-AEB2-C2F33282E40A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="" xmlns:a16="http://schemas.microsoft.com/office/drawing/2014/main" id="{82A62444-8830-48F7-BC79-15E28C4255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293687"/>
            <a:ext cx="8077200" cy="609600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 Architectures</a:t>
            </a:r>
          </a:p>
        </p:txBody>
      </p:sp>
      <p:pic>
        <p:nvPicPr>
          <p:cNvPr id="24579" name="Picture 4">
            <a:extLst>
              <a:ext uri="{FF2B5EF4-FFF2-40B4-BE49-F238E27FC236}">
                <a16:creationId xmlns="" xmlns:a16="http://schemas.microsoft.com/office/drawing/2014/main" id="{0147673C-E8B3-40B3-AA08-DD582B66CF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27" t="13150" r="1439" b="13425"/>
          <a:stretch>
            <a:fillRect/>
          </a:stretch>
        </p:blipFill>
        <p:spPr bwMode="auto">
          <a:xfrm>
            <a:off x="1535113" y="1119188"/>
            <a:ext cx="6027737" cy="3403600"/>
          </a:xfrm>
          <a:prstGeom prst="rect">
            <a:avLst/>
          </a:prstGeom>
          <a:noFill/>
          <a:ln w="76200" cmpd="tri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0" name="Text Box 5">
            <a:extLst>
              <a:ext uri="{FF2B5EF4-FFF2-40B4-BE49-F238E27FC236}">
                <a16:creationId xmlns="" xmlns:a16="http://schemas.microsoft.com/office/drawing/2014/main" id="{55C653DF-9946-44B7-A4E3-8AD458F227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648200"/>
            <a:ext cx="9144000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Two-tier architecture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E.g. client programs using ODBC/JDBC to  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communicate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with a database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Three-tier architecture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E.g. web-based applications, and 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applications built using “middleware”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0AD0672-C872-4EB9-9B81-B372B3EA0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1064D-7858-404E-AEB2-C2F33282E40A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FIG7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95400"/>
            <a:ext cx="9144000" cy="5650265"/>
          </a:xfrm>
          <a:prstGeom prst="rect">
            <a:avLst/>
          </a:prstGeom>
          <a:noFill/>
        </p:spPr>
      </p:pic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-228600" y="0"/>
            <a:ext cx="9525000" cy="1143000"/>
          </a:xfrm>
        </p:spPr>
        <p:txBody>
          <a:bodyPr/>
          <a:lstStyle/>
          <a:p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DBMS: 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Allows to Create, Manipulate  &amp; Access the Data</a:t>
            </a:r>
            <a:endParaRPr lang="en-US" sz="4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373A6B5-AA57-446C-B1B5-2CB2F029C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1064D-7858-404E-AEB2-C2F33282E40A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092384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34409" y="1219200"/>
            <a:ext cx="7772400" cy="1828800"/>
          </a:xfrm>
        </p:spPr>
        <p:txBody>
          <a:bodyPr/>
          <a:lstStyle/>
          <a:p>
            <a:r>
              <a:rPr lang="en-US" sz="7200" dirty="0">
                <a:solidFill>
                  <a:srgbClr val="FF0000"/>
                </a:solidFill>
              </a:rPr>
              <a:t>SQL</a:t>
            </a:r>
            <a:r>
              <a:rPr lang="en-US" sz="13800" dirty="0"/>
              <a:t/>
            </a:r>
            <a:br>
              <a:rPr lang="en-US" sz="13800" dirty="0"/>
            </a:br>
            <a:r>
              <a:rPr lang="en-US" sz="4000" dirty="0"/>
              <a:t>Structured Query Language</a:t>
            </a:r>
            <a:br>
              <a:rPr lang="en-US" sz="4000" dirty="0"/>
            </a:br>
            <a:r>
              <a:rPr lang="en-US" sz="6600" dirty="0"/>
              <a:t/>
            </a:r>
            <a:br>
              <a:rPr lang="en-US" sz="6600" dirty="0"/>
            </a:br>
            <a:endParaRPr lang="en-US" sz="3600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5459892" y="25908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5" name="Rectangle 2">
            <a:extLst>
              <a:ext uri="{FF2B5EF4-FFF2-40B4-BE49-F238E27FC236}">
                <a16:creationId xmlns="" xmlns:a16="http://schemas.microsoft.com/office/drawing/2014/main" id="{464CBCFF-E675-4FD1-A278-91123A07C7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0"/>
            <a:ext cx="846296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9pPr>
          </a:lstStyle>
          <a:p>
            <a:pPr>
              <a:defRPr/>
            </a:pPr>
            <a:r>
              <a:rPr lang="en-US" sz="4000" kern="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Language of DBMS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69166317-5AC8-4411-927A-D6CA9C811BD7}"/>
              </a:ext>
            </a:extLst>
          </p:cNvPr>
          <p:cNvSpPr/>
          <p:nvPr/>
        </p:nvSpPr>
        <p:spPr>
          <a:xfrm>
            <a:off x="0" y="2702368"/>
            <a:ext cx="9143999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3200" dirty="0">
                <a:solidFill>
                  <a:srgbClr val="FF0000"/>
                </a:solidFill>
                <a:latin typeface="Ink Free" panose="03080402000500000000" pitchFamily="66" charset="0"/>
              </a:rPr>
              <a:t>Standard language for </a:t>
            </a:r>
            <a:r>
              <a:rPr lang="en-US" sz="3200" b="1" dirty="0">
                <a:solidFill>
                  <a:srgbClr val="FF0000"/>
                </a:solidFill>
                <a:latin typeface="Ink Free" panose="03080402000500000000" pitchFamily="66" charset="0"/>
              </a:rPr>
              <a:t>querying </a:t>
            </a:r>
            <a:r>
              <a:rPr lang="en-US" sz="3200" dirty="0">
                <a:solidFill>
                  <a:srgbClr val="FF0000"/>
                </a:solidFill>
                <a:latin typeface="Ink Free" panose="03080402000500000000" pitchFamily="66" charset="0"/>
              </a:rPr>
              <a:t>and </a:t>
            </a:r>
            <a:r>
              <a:rPr lang="en-US" sz="3200" b="1" dirty="0">
                <a:solidFill>
                  <a:srgbClr val="FF0000"/>
                </a:solidFill>
                <a:latin typeface="Ink Free" panose="03080402000500000000" pitchFamily="66" charset="0"/>
              </a:rPr>
              <a:t>manipulating</a:t>
            </a:r>
            <a:r>
              <a:rPr lang="en-US" sz="3200" dirty="0">
                <a:solidFill>
                  <a:srgbClr val="FF0000"/>
                </a:solidFill>
                <a:latin typeface="Ink Free" panose="03080402000500000000" pitchFamily="66" charset="0"/>
              </a:rPr>
              <a:t> data. 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Ink Free" panose="03080402000500000000" pitchFamily="66" charset="0"/>
              </a:rPr>
              <a:t>Very widely used.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="" xmlns:a16="http://schemas.microsoft.com/office/drawing/2014/main" id="{F9054CCA-DA29-4EF3-90DA-C66542ADDA6E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920339"/>
            <a:ext cx="9144000" cy="182880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Data Definition Language (DDL)</a:t>
            </a:r>
          </a:p>
          <a:p>
            <a:pPr lvl="1"/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Create/alter/delete tables and their attributes</a:t>
            </a:r>
          </a:p>
          <a:p>
            <a:pPr marL="457200" indent="-457200">
              <a:buFont typeface="+mj-lt"/>
              <a:buAutoNum type="arabicPeriod"/>
            </a:pP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Data Manipulation Language (DML)</a:t>
            </a:r>
          </a:p>
          <a:p>
            <a:pPr lvl="1"/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Insert/delete/modify tuples in tables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="" xmlns:a16="http://schemas.microsoft.com/office/drawing/2014/main" id="{11B4CDA9-9725-42AB-84D3-A2E5FE98D7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1500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54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SQL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="" xmlns:a16="http://schemas.microsoft.com/office/drawing/2014/main" id="{2DA383B1-8D1C-4FE4-A62D-6C5167375C5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8600" y="1114425"/>
            <a:ext cx="8763000" cy="4876800"/>
          </a:xfrm>
        </p:spPr>
        <p:txBody>
          <a:bodyPr>
            <a:noAutofit/>
          </a:bodyPr>
          <a:lstStyle/>
          <a:p>
            <a:r>
              <a:rPr lang="en-US" alt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SQL: widely used non-procedural language</a:t>
            </a:r>
          </a:p>
          <a:p>
            <a:endParaRPr lang="en-US" altLang="en-US" sz="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E.g. find the name of the customer with customer-id 192-83-7465</a:t>
            </a:r>
            <a:b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select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customer.customer</a:t>
            </a:r>
            <a:r>
              <a:rPr lang="en-US" alt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-name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customer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customer.customer</a:t>
            </a:r>
            <a:r>
              <a:rPr lang="en-US" alt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-id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= ‘192-83-7465’</a:t>
            </a:r>
          </a:p>
          <a:p>
            <a:pPr lvl="1"/>
            <a:endParaRPr lang="en-US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E.g. find the balances of all accounts held by the customer with customer-id 192-83-7465</a:t>
            </a:r>
            <a:b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select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account.balance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depositor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account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depositor.customer</a:t>
            </a:r>
            <a:r>
              <a:rPr lang="en-US" alt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-id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= ‘192-83-7465’ </a:t>
            </a: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b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		          </a:t>
            </a:r>
            <a:r>
              <a:rPr lang="en-US" alt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depositor.account</a:t>
            </a:r>
            <a:r>
              <a:rPr lang="en-US" alt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-number = </a:t>
            </a:r>
            <a:r>
              <a:rPr lang="en-US" alt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account.account</a:t>
            </a:r>
            <a:r>
              <a:rPr lang="en-US" alt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-number</a:t>
            </a:r>
          </a:p>
          <a:p>
            <a:pPr lvl="1"/>
            <a:endParaRPr lang="en-US" altLang="en-US" sz="105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 programs generally access databases through one of</a:t>
            </a:r>
          </a:p>
          <a:p>
            <a:pPr lvl="1"/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Language extensions to allow embedded SQL</a:t>
            </a:r>
          </a:p>
          <a:p>
            <a:pPr lvl="1"/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Application program interface (e.g. ODBC/JDBC) which allow SQL queries to be sent to a database</a:t>
            </a:r>
          </a:p>
          <a:p>
            <a:endParaRPr lang="en-US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7C855C4E-7C58-478C-9307-96BC6F6AA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B8A0-256C-4B96-988E-43E51EA7086C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Tables in RDBMS</a:t>
            </a:r>
          </a:p>
        </p:txBody>
      </p:sp>
      <p:graphicFrame>
        <p:nvGraphicFramePr>
          <p:cNvPr id="211971" name="Group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60632827"/>
              </p:ext>
            </p:extLst>
          </p:nvPr>
        </p:nvGraphicFramePr>
        <p:xfrm>
          <a:off x="1143000" y="2209800"/>
          <a:ext cx="7696200" cy="3556000"/>
        </p:xfrm>
        <a:graphic>
          <a:graphicData uri="http://schemas.openxmlformats.org/drawingml/2006/table">
            <a:tbl>
              <a:tblPr/>
              <a:tblGrid>
                <a:gridCol w="19240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240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240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240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11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" charset="0"/>
                        </a:rPr>
                        <a:t>PName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" charset="0"/>
                        </a:rPr>
                        <a:t>Price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" charset="0"/>
                        </a:rPr>
                        <a:t>Category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" charset="0"/>
                        </a:rPr>
                        <a:t>Manufacturer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11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19.99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GizmoWorks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11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Powergizmo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29.99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GizmoWorks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11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SingleTouch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149.99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Photography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Canon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11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MultiTouch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203.99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Household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Hitachi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12003" name="Text Box 35"/>
          <p:cNvSpPr txBox="1">
            <a:spLocks noChangeArrowheads="1"/>
          </p:cNvSpPr>
          <p:nvPr/>
        </p:nvSpPr>
        <p:spPr bwMode="auto">
          <a:xfrm>
            <a:off x="609600" y="1676400"/>
            <a:ext cx="12458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</a:t>
            </a:r>
          </a:p>
        </p:txBody>
      </p:sp>
      <p:sp>
        <p:nvSpPr>
          <p:cNvPr id="212004" name="AutoShape 36"/>
          <p:cNvSpPr>
            <a:spLocks noChangeArrowheads="1"/>
          </p:cNvSpPr>
          <p:nvPr/>
        </p:nvSpPr>
        <p:spPr bwMode="auto">
          <a:xfrm>
            <a:off x="5775825" y="304800"/>
            <a:ext cx="3291475" cy="649188"/>
          </a:xfrm>
          <a:prstGeom prst="wedgeEllipseCallout">
            <a:avLst>
              <a:gd name="adj1" fmla="val 593"/>
              <a:gd name="adj2" fmla="val 297181"/>
            </a:avLst>
          </a:prstGeom>
          <a:solidFill>
            <a:srgbClr val="C0C0C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Attribute names</a:t>
            </a:r>
          </a:p>
        </p:txBody>
      </p:sp>
      <p:sp>
        <p:nvSpPr>
          <p:cNvPr id="212005" name="AutoShape 37"/>
          <p:cNvSpPr>
            <a:spLocks noChangeArrowheads="1"/>
          </p:cNvSpPr>
          <p:nvPr/>
        </p:nvSpPr>
        <p:spPr bwMode="auto">
          <a:xfrm>
            <a:off x="384509" y="228600"/>
            <a:ext cx="2499646" cy="649188"/>
          </a:xfrm>
          <a:prstGeom prst="wedgeEllipseCallout">
            <a:avLst>
              <a:gd name="adj1" fmla="val -23120"/>
              <a:gd name="adj2" fmla="val 211796"/>
            </a:avLst>
          </a:prstGeom>
          <a:solidFill>
            <a:srgbClr val="C0C0C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Table name</a:t>
            </a:r>
          </a:p>
        </p:txBody>
      </p:sp>
      <p:sp>
        <p:nvSpPr>
          <p:cNvPr id="212006" name="AutoShape 38"/>
          <p:cNvSpPr>
            <a:spLocks noChangeArrowheads="1"/>
          </p:cNvSpPr>
          <p:nvPr/>
        </p:nvSpPr>
        <p:spPr bwMode="auto">
          <a:xfrm>
            <a:off x="1137" y="6096000"/>
            <a:ext cx="3083826" cy="649188"/>
          </a:xfrm>
          <a:prstGeom prst="wedgeEllipseCallout">
            <a:avLst>
              <a:gd name="adj1" fmla="val -1884"/>
              <a:gd name="adj2" fmla="val -120514"/>
            </a:avLst>
          </a:prstGeom>
          <a:solidFill>
            <a:srgbClr val="C0C0C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Tuples or rows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4335621D-B288-4B23-B1FB-84A18654A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1064D-7858-404E-AEB2-C2F33282E40A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91364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2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12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12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2004" grpId="0" animBg="1" autoUpdateAnimBg="0"/>
      <p:bldP spid="212005" grpId="0" animBg="1" autoUpdateAnimBg="0"/>
      <p:bldP spid="212006" grpId="0" animBg="1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/>
          <p:cNvSpPr>
            <a:spLocks noGrp="1" noChangeArrowheads="1"/>
          </p:cNvSpPr>
          <p:nvPr>
            <p:ph type="title"/>
          </p:nvPr>
        </p:nvSpPr>
        <p:spPr>
          <a:xfrm>
            <a:off x="337344" y="-29308"/>
            <a:ext cx="8349456" cy="1143000"/>
          </a:xfrm>
        </p:spPr>
        <p:txBody>
          <a:bodyPr/>
          <a:lstStyle/>
          <a:p>
            <a:pPr algn="l"/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Steps to Define the Schema</a:t>
            </a:r>
          </a:p>
        </p:txBody>
      </p:sp>
      <p:graphicFrame>
        <p:nvGraphicFramePr>
          <p:cNvPr id="211971" name="Group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93119313"/>
              </p:ext>
            </p:extLst>
          </p:nvPr>
        </p:nvGraphicFramePr>
        <p:xfrm>
          <a:off x="609600" y="2667000"/>
          <a:ext cx="8153400" cy="3505200"/>
        </p:xfrm>
        <a:graphic>
          <a:graphicData uri="http://schemas.openxmlformats.org/drawingml/2006/table">
            <a:tbl>
              <a:tblPr/>
              <a:tblGrid>
                <a:gridCol w="20383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383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383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383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01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PName</a:t>
                      </a: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Powergizmo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Photography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MultiTouch</a:t>
                      </a: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203.99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Household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Hitachi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12003" name="Text Box 35"/>
          <p:cNvSpPr txBox="1">
            <a:spLocks noChangeArrowheads="1"/>
          </p:cNvSpPr>
          <p:nvPr/>
        </p:nvSpPr>
        <p:spPr bwMode="auto">
          <a:xfrm>
            <a:off x="500856" y="2057400"/>
            <a:ext cx="193754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</a:t>
            </a:r>
          </a:p>
        </p:txBody>
      </p:sp>
      <p:sp>
        <p:nvSpPr>
          <p:cNvPr id="2" name="Rectangle 1"/>
          <p:cNvSpPr/>
          <p:nvPr/>
        </p:nvSpPr>
        <p:spPr>
          <a:xfrm>
            <a:off x="457200" y="990600"/>
            <a:ext cx="8349456" cy="964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1: Define table name and its attributes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sz="11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Product(</a:t>
            </a:r>
            <a:r>
              <a:rPr lang="en-US" sz="28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PName</a:t>
            </a:r>
            <a:r>
              <a:rPr lang="en-US" sz="28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Price, Category, Manufacturer)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C774190-071A-452C-AB22-6DA18B43E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1064D-7858-404E-AEB2-C2F33282E40A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270690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221511" y="2057400"/>
            <a:ext cx="8665534" cy="4114800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Basic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data types</a:t>
            </a:r>
          </a:p>
          <a:p>
            <a:pPr lvl="1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Numeric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2">
              <a:buFont typeface="Arial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Integer numbers: INTEGER, INT, and SMALLINT</a:t>
            </a:r>
          </a:p>
          <a:p>
            <a:pPr lvl="2">
              <a:buFont typeface="Arial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Floating-point (real) numbers: FLOAT or REAL, and DOUBLE PRECISION</a:t>
            </a:r>
          </a:p>
          <a:p>
            <a:pPr lvl="1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Character-string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2">
              <a:buFont typeface="Arial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Fixed length: CHAR(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), CHARACTER(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2">
              <a:buFont typeface="Arial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Varying length: VARCHAR(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), CHAR VARYING(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), CHARACTER VARYING(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39232" y="381000"/>
            <a:ext cx="8828567" cy="137160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Data Types and Domain of Attributes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8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Product(</a:t>
            </a:r>
            <a:r>
              <a:rPr lang="en-US" sz="2800" u="sng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PName</a:t>
            </a:r>
            <a:r>
              <a:rPr lang="en-US" sz="28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Price, Category, </a:t>
            </a:r>
            <a:r>
              <a:rPr lang="en-US" sz="28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Manfacturer</a:t>
            </a:r>
            <a:r>
              <a:rPr lang="en-US" sz="28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321C07F-539E-4744-831C-CF2B088FF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B8A0-256C-4B96-988E-43E51EA7086C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46766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="" xmlns:a16="http://schemas.microsoft.com/office/drawing/2014/main" id="{D1F5D78B-0F05-4080-B11C-653525B686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462962" cy="609600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a DBMS?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="" xmlns:a16="http://schemas.microsoft.com/office/drawing/2014/main" id="{E08A08F5-A91F-4BDB-933B-F6F61062557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1295400"/>
            <a:ext cx="9143999" cy="4572000"/>
          </a:xfrm>
        </p:spPr>
        <p:txBody>
          <a:bodyPr>
            <a:noAutofit/>
          </a:bodyPr>
          <a:lstStyle/>
          <a:p>
            <a:pPr algn="just">
              <a:lnSpc>
                <a:spcPct val="90000"/>
              </a:lnSpc>
              <a:spcBef>
                <a:spcPts val="18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cs typeface="Arial" panose="020B0604020202020204" pitchFamily="34" charset="0"/>
              </a:rPr>
              <a:t>Collection of interrelated data – manual or computerized or online</a:t>
            </a:r>
          </a:p>
          <a:p>
            <a:pPr algn="just">
              <a:lnSpc>
                <a:spcPct val="90000"/>
              </a:lnSpc>
              <a:spcBef>
                <a:spcPts val="18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cs typeface="Arial" panose="020B0604020202020204" pitchFamily="34" charset="0"/>
              </a:rPr>
              <a:t>Set of programs to access the data </a:t>
            </a:r>
          </a:p>
          <a:p>
            <a:pPr algn="just">
              <a:lnSpc>
                <a:spcPct val="90000"/>
              </a:lnSpc>
              <a:spcBef>
                <a:spcPts val="18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cs typeface="Arial" panose="020B0604020202020204" pitchFamily="34" charset="0"/>
              </a:rPr>
              <a:t>DBMS provides an environment that is both </a:t>
            </a:r>
            <a:r>
              <a:rPr lang="en-US" altLang="en-US" i="1" dirty="0">
                <a:cs typeface="Arial" panose="020B0604020202020204" pitchFamily="34" charset="0"/>
              </a:rPr>
              <a:t>convenient</a:t>
            </a:r>
            <a:r>
              <a:rPr lang="en-US" altLang="en-US" dirty="0">
                <a:cs typeface="Arial" panose="020B0604020202020204" pitchFamily="34" charset="0"/>
              </a:rPr>
              <a:t> and </a:t>
            </a:r>
            <a:r>
              <a:rPr lang="en-US" altLang="en-US" i="1" dirty="0">
                <a:cs typeface="Arial" panose="020B0604020202020204" pitchFamily="34" charset="0"/>
              </a:rPr>
              <a:t>efficient</a:t>
            </a:r>
            <a:r>
              <a:rPr lang="en-US" altLang="en-US" dirty="0">
                <a:cs typeface="Arial" panose="020B0604020202020204" pitchFamily="34" charset="0"/>
              </a:rPr>
              <a:t> to use.</a:t>
            </a:r>
          </a:p>
          <a:p>
            <a:pPr algn="just">
              <a:lnSpc>
                <a:spcPct val="90000"/>
              </a:lnSpc>
              <a:spcBef>
                <a:spcPts val="180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endParaRPr lang="en-US" altLang="en-US" dirty="0"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7FA0835-C7FC-49ED-A91D-078BD0635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B8A0-256C-4B96-988E-43E51EA7086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729738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4"/>
          <p:cNvSpPr>
            <a:spLocks noGrp="1"/>
          </p:cNvSpPr>
          <p:nvPr>
            <p:ph type="title"/>
          </p:nvPr>
        </p:nvSpPr>
        <p:spPr>
          <a:xfrm>
            <a:off x="228600" y="18757"/>
            <a:ext cx="8763000" cy="1143000"/>
          </a:xfrm>
        </p:spPr>
        <p:txBody>
          <a:bodyPr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Types and Domain of Attributes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0" y="1295400"/>
            <a:ext cx="9144000" cy="4114800"/>
          </a:xfrm>
        </p:spPr>
        <p:txBody>
          <a:bodyPr/>
          <a:lstStyle/>
          <a:p>
            <a:pPr lvl="1"/>
            <a:r>
              <a:rPr lang="en-US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Boolean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buFont typeface="Arial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Values of TRUE or FALSE or NULL</a:t>
            </a:r>
          </a:p>
          <a:p>
            <a:pPr lvl="1"/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buFont typeface="Arial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Ten positions</a:t>
            </a:r>
          </a:p>
          <a:p>
            <a:pPr lvl="2">
              <a:buFont typeface="Arial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Components are YEAR, MONTH, and DAY in the form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YYYY-MM-DD</a:t>
            </a:r>
          </a:p>
          <a:p>
            <a:pPr lvl="1"/>
            <a:r>
              <a:rPr lang="en-US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Timestamp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2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Includes the DATE and TIME fields</a:t>
            </a:r>
          </a:p>
          <a:p>
            <a:pPr lvl="2">
              <a:buFont typeface="Arial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Plus a minimum of six positions for decimal fractions of seconds</a:t>
            </a:r>
          </a:p>
          <a:p>
            <a:pPr lvl="2">
              <a:buFont typeface="Arial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Optional WITH TIME ZONE qualifier</a:t>
            </a:r>
          </a:p>
          <a:p>
            <a:pPr lvl="2">
              <a:buFont typeface="Arial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E2C8985B-DC81-462F-9984-88CBC8DF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B8A0-256C-4B96-988E-43E51EA7086C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651827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14306" y="990600"/>
            <a:ext cx="8601093" cy="137160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en-US" sz="24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2: Define Data Types and Domain of Attributes.</a:t>
            </a:r>
          </a:p>
          <a:p>
            <a:pPr marL="0" indent="0">
              <a:lnSpc>
                <a:spcPct val="90000"/>
              </a:lnSpc>
              <a:buNone/>
            </a:pPr>
            <a:endParaRPr lang="en-US" sz="2400" b="1" kern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2800" kern="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Product(</a:t>
            </a:r>
            <a:r>
              <a:rPr lang="en-US" sz="2800" u="sng" kern="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PName</a:t>
            </a:r>
            <a:r>
              <a:rPr lang="en-US" sz="2800" kern="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Price, Category, </a:t>
            </a:r>
            <a:r>
              <a:rPr lang="en-US" sz="2800" kern="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Manfacturer</a:t>
            </a:r>
            <a:r>
              <a:rPr lang="en-US" sz="2800" kern="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8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00200" y="2819400"/>
            <a:ext cx="5105401" cy="23267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lnSpc>
                <a:spcPct val="90000"/>
              </a:lnSpc>
              <a:spcAft>
                <a:spcPts val="1200"/>
              </a:spcAft>
              <a:buNone/>
            </a:pPr>
            <a:r>
              <a:rPr lang="en-US" sz="3200" u="sng" kern="0" dirty="0" err="1">
                <a:latin typeface="Arial" panose="020B0604020202020204" pitchFamily="34" charset="0"/>
                <a:cs typeface="Arial" panose="020B0604020202020204" pitchFamily="34" charset="0"/>
              </a:rPr>
              <a:t>Pname</a:t>
            </a:r>
            <a:r>
              <a:rPr lang="en-US" sz="3200" u="sng" kern="0" dirty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n-US" sz="3200" u="sng" kern="0" dirty="0" err="1">
                <a:latin typeface="Arial" panose="020B0604020202020204" pitchFamily="34" charset="0"/>
                <a:cs typeface="Arial" panose="020B0604020202020204" pitchFamily="34" charset="0"/>
              </a:rPr>
              <a:t>Varchar</a:t>
            </a:r>
            <a:r>
              <a:rPr lang="en-US" sz="3200" kern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lnSpc>
                <a:spcPct val="90000"/>
              </a:lnSpc>
              <a:spcAft>
                <a:spcPts val="1200"/>
              </a:spcAft>
              <a:buNone/>
            </a:pPr>
            <a:r>
              <a:rPr lang="en-US" sz="3200" kern="0" dirty="0">
                <a:latin typeface="Arial" panose="020B0604020202020204" pitchFamily="34" charset="0"/>
                <a:cs typeface="Arial" panose="020B0604020202020204" pitchFamily="34" charset="0"/>
              </a:rPr>
              <a:t>Price: Float, </a:t>
            </a:r>
          </a:p>
          <a:p>
            <a:pPr marL="0" indent="0">
              <a:lnSpc>
                <a:spcPct val="90000"/>
              </a:lnSpc>
              <a:spcAft>
                <a:spcPts val="1200"/>
              </a:spcAft>
              <a:buNone/>
            </a:pPr>
            <a:r>
              <a:rPr lang="en-US" sz="3200" kern="0" dirty="0">
                <a:latin typeface="Arial" panose="020B0604020202020204" pitchFamily="34" charset="0"/>
                <a:cs typeface="Arial" panose="020B0604020202020204" pitchFamily="34" charset="0"/>
              </a:rPr>
              <a:t>Category: </a:t>
            </a:r>
            <a:r>
              <a:rPr lang="en-US" sz="3200" kern="0" dirty="0" err="1">
                <a:latin typeface="Arial" panose="020B0604020202020204" pitchFamily="34" charset="0"/>
                <a:cs typeface="Arial" panose="020B0604020202020204" pitchFamily="34" charset="0"/>
              </a:rPr>
              <a:t>Varchar</a:t>
            </a:r>
            <a:endParaRPr lang="en-US" sz="32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spcAft>
                <a:spcPts val="1200"/>
              </a:spcAft>
              <a:buNone/>
            </a:pPr>
            <a:r>
              <a:rPr lang="en-US" sz="3200" kern="0" dirty="0" err="1">
                <a:latin typeface="Arial" panose="020B0604020202020204" pitchFamily="34" charset="0"/>
                <a:cs typeface="Arial" panose="020B0604020202020204" pitchFamily="34" charset="0"/>
              </a:rPr>
              <a:t>Manfacturer</a:t>
            </a:r>
            <a:r>
              <a:rPr lang="en-US" sz="3200" kern="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kern="0" dirty="0" err="1">
                <a:latin typeface="Arial" panose="020B0604020202020204" pitchFamily="34" charset="0"/>
                <a:cs typeface="Arial" panose="020B0604020202020204" pitchFamily="34" charset="0"/>
              </a:rPr>
              <a:t>Varchar</a:t>
            </a:r>
            <a:endParaRPr lang="en-US" sz="3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="" xmlns:a16="http://schemas.microsoft.com/office/drawing/2014/main" id="{72D2F31F-D96E-498D-B1A0-28594A5CDF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37344" y="-29308"/>
            <a:ext cx="8349456" cy="1143000"/>
          </a:xfrm>
        </p:spPr>
        <p:txBody>
          <a:bodyPr/>
          <a:lstStyle/>
          <a:p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Steps to Define the Schema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8B8C1E9B-3310-4323-97BD-91578C25C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B8A0-256C-4B96-988E-43E51EA7086C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62775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1066800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  <a:latin typeface="Ink Free" panose="03080402000500000000" pitchFamily="66" charset="0"/>
                <a:cs typeface="Arial" panose="020B0604020202020204" pitchFamily="34" charset="0"/>
              </a:rPr>
              <a:t>Constraints: Restrictions on values </a:t>
            </a:r>
            <a:r>
              <a:rPr lang="en-US" b="1" dirty="0" smtClean="0">
                <a:solidFill>
                  <a:srgbClr val="FF0000"/>
                </a:solidFill>
                <a:latin typeface="Ink Free" panose="03080402000500000000" pitchFamily="66" charset="0"/>
                <a:cs typeface="Arial" panose="020B0604020202020204" pitchFamily="34" charset="0"/>
              </a:rPr>
              <a:t>of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  <a:latin typeface="Ink Free" panose="03080402000500000000" pitchFamily="66" charset="0"/>
                <a:cs typeface="Arial" panose="020B0604020202020204" pitchFamily="34" charset="0"/>
              </a:rPr>
              <a:t>               Attribute</a:t>
            </a:r>
            <a:r>
              <a:rPr lang="en-US" b="1" dirty="0">
                <a:solidFill>
                  <a:srgbClr val="FF0000"/>
                </a:solidFill>
                <a:latin typeface="Ink Free" panose="03080402000500000000" pitchFamily="66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04800" y="76200"/>
            <a:ext cx="8610600" cy="137160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lnSpc>
                <a:spcPct val="90000"/>
              </a:lnSpc>
              <a:buNone/>
            </a:pPr>
            <a:r>
              <a:rPr lang="en-US" sz="28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3: Specifying Constraints.</a:t>
            </a:r>
          </a:p>
          <a:p>
            <a:pPr marL="0" indent="0" algn="ctr">
              <a:lnSpc>
                <a:spcPct val="90000"/>
              </a:lnSpc>
              <a:buNone/>
            </a:pPr>
            <a:endParaRPr lang="en-US" sz="1400" b="1" kern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90000"/>
              </a:lnSpc>
              <a:buNone/>
            </a:pPr>
            <a:r>
              <a:rPr lang="en-US" sz="2800" kern="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Product(</a:t>
            </a:r>
            <a:r>
              <a:rPr lang="en-US" sz="2800" u="sng" kern="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PName</a:t>
            </a:r>
            <a:r>
              <a:rPr lang="en-US" sz="2800" kern="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Price, Category, </a:t>
            </a:r>
            <a:r>
              <a:rPr lang="en-US" sz="2800" kern="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Manfacturer</a:t>
            </a:r>
            <a:r>
              <a:rPr lang="en-US" sz="2800" kern="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8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0182" y="4807803"/>
            <a:ext cx="72771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Specifying Key and Referential Integrity Constraints 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3289549"/>
            <a:ext cx="8458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Specifying Attribute and Domain Constraints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4048676"/>
            <a:ext cx="6553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Specifying Key Constraints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531A64A6-8D8F-41A1-BAAB-754AAEC9A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B8A0-256C-4B96-988E-43E51EA7086C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708692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76200" y="-76200"/>
            <a:ext cx="8915400" cy="1143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l">
              <a:lnSpc>
                <a:spcPct val="90000"/>
              </a:lnSpc>
            </a:pPr>
            <a:r>
              <a:rPr lang="en-US" sz="35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Specifying Attribute and Domain Constraints 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4495800"/>
          </a:xfrm>
        </p:spPr>
        <p:txBody>
          <a:bodyPr/>
          <a:lstStyle/>
          <a:p>
            <a:pPr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NOT NULL </a:t>
            </a: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NULL is not permitted for a particular attribute</a:t>
            </a: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Default value</a:t>
            </a: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DEFAULT &lt;value&gt; </a:t>
            </a: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CHECK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clause</a:t>
            </a: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Dnumber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&gt; 0 AND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Dnumber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&lt; 21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UNIQUE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clause </a:t>
            </a: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Specifies attributes that have unique values</a:t>
            </a:r>
          </a:p>
          <a:p>
            <a:pPr lvl="1">
              <a:buClr>
                <a:srgbClr val="FF0000"/>
              </a:buClr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0D5F00A-9D22-4FC6-98E8-54BE13529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B8A0-256C-4B96-988E-43E51EA7086C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407008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610600" cy="1143000"/>
          </a:xfrm>
        </p:spPr>
        <p:txBody>
          <a:bodyPr/>
          <a:lstStyle/>
          <a:p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Specifying 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Constraints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9144000" cy="4114800"/>
          </a:xfrm>
        </p:spPr>
        <p:txBody>
          <a:bodyPr/>
          <a:lstStyle/>
          <a:p>
            <a:pPr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PRIMARY KEY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clause </a:t>
            </a: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Specifies one or more attributes that make up the primary key of a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relation</a:t>
            </a:r>
          </a:p>
          <a:p>
            <a:pPr lvl="1">
              <a:buClr>
                <a:srgbClr val="FF0000"/>
              </a:buClr>
              <a:buNone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It is an attribute or a combination of attributes that  that uniquely identifies the records./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tuples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>
              <a:buClr>
                <a:srgbClr val="FF0000"/>
              </a:buClr>
              <a:buNone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rgbClr val="FF0000"/>
              </a:buClr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e.g.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roll_no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account_no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Id etc.</a:t>
            </a: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rgbClr val="FF0000"/>
              </a:buClr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CDE19AFE-6AB2-4643-B91F-46BA375DC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B8A0-256C-4B96-988E-43E51EA7086C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556260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FF0000"/>
              </a:buClr>
            </a:pP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 KEY = NOT NULL+ UNIQUE</a:t>
            </a:r>
            <a:endParaRPr lang="en-US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23793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pPr algn="l"/>
            <a:r>
              <a:rPr lang="en-US" sz="35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Schema of Table Product</a:t>
            </a:r>
          </a:p>
        </p:txBody>
      </p:sp>
      <p:sp>
        <p:nvSpPr>
          <p:cNvPr id="2" name="Rectangle 1"/>
          <p:cNvSpPr/>
          <p:nvPr/>
        </p:nvSpPr>
        <p:spPr>
          <a:xfrm>
            <a:off x="457200" y="922199"/>
            <a:ext cx="8643144" cy="192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Tx/>
              <a:buNone/>
            </a:pPr>
            <a:endParaRPr lang="en-US" sz="22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Pname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varchar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Primary Key,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             Price float Not Null,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             Category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varchar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check(Gadget,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Photoraphy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       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             Household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             Manufacturer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varchar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35846590"/>
              </p:ext>
            </p:extLst>
          </p:nvPr>
        </p:nvGraphicFramePr>
        <p:xfrm>
          <a:off x="647700" y="3048000"/>
          <a:ext cx="7810500" cy="28860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35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035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035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44286">
                <a:tc>
                  <a:txBody>
                    <a:bodyPr/>
                    <a:lstStyle/>
                    <a:p>
                      <a:r>
                        <a:rPr lang="en-IN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Attribute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Data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Constraints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44286">
                <a:tc>
                  <a:txBody>
                    <a:bodyPr/>
                    <a:lstStyle/>
                    <a:p>
                      <a:r>
                        <a:rPr lang="en-IN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Pname</a:t>
                      </a:r>
                      <a:endParaRPr lang="en-IN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Varchar</a:t>
                      </a:r>
                      <a:endParaRPr lang="en-IN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Primary</a:t>
                      </a:r>
                      <a:r>
                        <a:rPr lang="en-IN" sz="2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Key</a:t>
                      </a:r>
                      <a:endParaRPr lang="en-IN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44286">
                <a:tc>
                  <a:txBody>
                    <a:bodyPr/>
                    <a:lstStyle/>
                    <a:p>
                      <a:r>
                        <a:rPr lang="en-IN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Null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95499">
                <a:tc>
                  <a:txBody>
                    <a:bodyPr/>
                    <a:lstStyle/>
                    <a:p>
                      <a:r>
                        <a:rPr lang="en-IN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Varchar</a:t>
                      </a:r>
                      <a:endParaRPr lang="en-IN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Gadget, Photography, Household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57733">
                <a:tc>
                  <a:txBody>
                    <a:bodyPr/>
                    <a:lstStyle/>
                    <a:p>
                      <a:r>
                        <a:rPr lang="en-IN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Varchar</a:t>
                      </a:r>
                      <a:endParaRPr lang="en-IN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513FDA0-2E1D-4245-BF69-8E999F162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1064D-7858-404E-AEB2-C2F33282E40A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427322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5140FD7-6F47-4950-A8B5-A8F577521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90800"/>
            <a:ext cx="7772400" cy="1143000"/>
          </a:xfrm>
        </p:spPr>
        <p:txBody>
          <a:bodyPr/>
          <a:lstStyle/>
          <a:p>
            <a:r>
              <a:rPr lang="en-IN" sz="5400" b="1" dirty="0">
                <a:solidFill>
                  <a:schemeClr val="accent6">
                    <a:lumMod val="75000"/>
                  </a:schemeClr>
                </a:solidFill>
                <a:latin typeface="Ink Free" panose="03080402000500000000" pitchFamily="66" charset="0"/>
              </a:rPr>
              <a:t>LET’S CODE TOGETHER!!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8A4E296-3707-4D08-807C-726FB5F3A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1064D-7858-404E-AEB2-C2F33282E40A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634712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>
          <a:xfrm>
            <a:off x="266699" y="-228600"/>
            <a:ext cx="8191501" cy="1143000"/>
          </a:xfrm>
        </p:spPr>
        <p:txBody>
          <a:bodyPr/>
          <a:lstStyle/>
          <a:p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Creating a Database</a:t>
            </a:r>
          </a:p>
        </p:txBody>
      </p:sp>
      <p:sp>
        <p:nvSpPr>
          <p:cNvPr id="220163" name="Text Box 3"/>
          <p:cNvSpPr txBox="1">
            <a:spLocks noChangeArrowheads="1"/>
          </p:cNvSpPr>
          <p:nvPr/>
        </p:nvSpPr>
        <p:spPr bwMode="auto">
          <a:xfrm>
            <a:off x="266699" y="685800"/>
            <a:ext cx="861060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Step 1. Create a Database Company</a:t>
            </a:r>
          </a:p>
        </p:txBody>
      </p:sp>
      <p:sp>
        <p:nvSpPr>
          <p:cNvPr id="220164" name="Rectangle 4"/>
          <p:cNvSpPr>
            <a:spLocks noChangeArrowheads="1"/>
          </p:cNvSpPr>
          <p:nvPr/>
        </p:nvSpPr>
        <p:spPr bwMode="auto">
          <a:xfrm>
            <a:off x="1606768" y="1371600"/>
            <a:ext cx="5098832" cy="40011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 DATABASE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&lt;DATABSE NAME&gt;;</a:t>
            </a:r>
          </a:p>
        </p:txBody>
      </p:sp>
      <p:sp>
        <p:nvSpPr>
          <p:cNvPr id="3" name="Rectangle 2"/>
          <p:cNvSpPr/>
          <p:nvPr/>
        </p:nvSpPr>
        <p:spPr>
          <a:xfrm>
            <a:off x="759474" y="1905000"/>
            <a:ext cx="64033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/>
            <a:r>
              <a:rPr lang="en-US" sz="3200" dirty="0" smtClean="0"/>
              <a:t>Create database company;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19099" y="2477869"/>
            <a:ext cx="861060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Step 2. USE Database 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2516304" y="3200400"/>
            <a:ext cx="3198696" cy="40011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&lt;DATABSE NAME&gt;;</a:t>
            </a:r>
          </a:p>
        </p:txBody>
      </p:sp>
      <p:sp>
        <p:nvSpPr>
          <p:cNvPr id="9" name="Rectangle 8"/>
          <p:cNvSpPr/>
          <p:nvPr/>
        </p:nvSpPr>
        <p:spPr>
          <a:xfrm>
            <a:off x="838200" y="3733800"/>
            <a:ext cx="64033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/>
              <a:t>use company; </a:t>
            </a:r>
            <a:endParaRPr lang="en-IN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EA074AF6-135B-4D39-B024-56349A0F8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1064D-7858-404E-AEB2-C2F33282E40A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571499" y="4535269"/>
            <a:ext cx="861060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Step 2.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SHOW TABLES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48000" y="5221069"/>
            <a:ext cx="24801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en-US" sz="3600" dirty="0" smtClean="0"/>
              <a:t>show tables;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3" name="Text Box 3"/>
          <p:cNvSpPr txBox="1">
            <a:spLocks noChangeArrowheads="1"/>
          </p:cNvSpPr>
          <p:nvPr/>
        </p:nvSpPr>
        <p:spPr bwMode="auto">
          <a:xfrm>
            <a:off x="266699" y="1090481"/>
            <a:ext cx="861060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Step 1. Create a TABLE</a:t>
            </a:r>
          </a:p>
        </p:txBody>
      </p:sp>
      <p:sp>
        <p:nvSpPr>
          <p:cNvPr id="220164" name="Rectangle 4"/>
          <p:cNvSpPr>
            <a:spLocks noChangeArrowheads="1"/>
          </p:cNvSpPr>
          <p:nvPr/>
        </p:nvSpPr>
        <p:spPr bwMode="auto">
          <a:xfrm>
            <a:off x="1143000" y="1847671"/>
            <a:ext cx="7578037" cy="120032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 TABLE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&lt;TABLE NAME&gt; (</a:t>
            </a:r>
          </a:p>
          <a:p>
            <a:pPr eaLnBrk="0" hangingPunct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&lt;ATTRIBUTE LIST&gt; &lt;DATA TYPE&gt; &lt;CONSTRAINT&gt;,</a:t>
            </a:r>
          </a:p>
          <a:p>
            <a:pPr eaLnBrk="0" hangingPunct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&lt;ATTR2&gt; &lt;DATA TYPE&gt;,&lt;CONSTRAINT&gt;);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183737905"/>
              </p:ext>
            </p:extLst>
          </p:nvPr>
        </p:nvGraphicFramePr>
        <p:xfrm>
          <a:off x="266699" y="3200400"/>
          <a:ext cx="8610600" cy="32518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02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702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702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02937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Attribute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Data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Constraints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2937">
                <a:tc>
                  <a:txBody>
                    <a:bodyPr/>
                    <a:lstStyle/>
                    <a:p>
                      <a:r>
                        <a:rPr lang="en-IN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Pname</a:t>
                      </a:r>
                      <a:endParaRPr lang="en-IN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Varchar</a:t>
                      </a:r>
                      <a:endParaRPr lang="en-IN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Primary</a:t>
                      </a:r>
                      <a:r>
                        <a:rPr lang="en-IN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Key</a:t>
                      </a:r>
                      <a:endParaRPr lang="en-IN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02937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Null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40119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Varchar</a:t>
                      </a:r>
                      <a:endParaRPr lang="en-IN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Gadget, Photography, Household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02937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Varchar</a:t>
                      </a:r>
                      <a:endParaRPr lang="en-IN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Rectangle 2">
            <a:extLst>
              <a:ext uri="{FF2B5EF4-FFF2-40B4-BE49-F238E27FC236}">
                <a16:creationId xmlns="" xmlns:a16="http://schemas.microsoft.com/office/drawing/2014/main" id="{A67C207A-E32E-4F30-885D-DD93E23115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699" y="0"/>
            <a:ext cx="8191501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9pPr>
          </a:lstStyle>
          <a:p>
            <a:pPr algn="l"/>
            <a:r>
              <a:rPr lang="en-US" sz="4000" kern="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Creating a Table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7DE6ACB6-8735-46F0-B5AF-85C9F7517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1064D-7858-404E-AEB2-C2F33282E40A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665838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="" xmlns:a16="http://schemas.microsoft.com/office/drawing/2014/main" id="{A67C207A-E32E-4F30-885D-DD93E23115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699" y="-304800"/>
            <a:ext cx="8191501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9pPr>
          </a:lstStyle>
          <a:p>
            <a:r>
              <a:rPr lang="en-US" sz="3600" kern="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Creating a Table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="" xmlns:a16="http://schemas.microsoft.com/office/drawing/2014/main" id="{2B0DFDB2-5A6E-4497-B137-4C1D1CDC2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VIPS: Oct - Dec 2019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7DE6ACB6-8735-46F0-B5AF-85C9F7517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1064D-7858-404E-AEB2-C2F33282E40A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09600"/>
            <a:ext cx="9067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sz="3200" dirty="0" smtClean="0"/>
              <a:t>create table product(</a:t>
            </a:r>
            <a:r>
              <a:rPr lang="en-US" sz="3200" dirty="0" err="1" smtClean="0"/>
              <a:t>Pname</a:t>
            </a:r>
            <a:r>
              <a:rPr lang="en-US" sz="3200" dirty="0" smtClean="0"/>
              <a:t> </a:t>
            </a:r>
            <a:r>
              <a:rPr lang="en-US" sz="3200" dirty="0" err="1" smtClean="0"/>
              <a:t>varchar</a:t>
            </a:r>
            <a:r>
              <a:rPr lang="en-US" sz="3200" dirty="0" smtClean="0"/>
              <a:t>(20) primary key, price float NOT </a:t>
            </a:r>
            <a:r>
              <a:rPr lang="en-US" sz="3200" dirty="0" err="1" smtClean="0"/>
              <a:t>NULL,category</a:t>
            </a:r>
            <a:r>
              <a:rPr lang="en-US" sz="3200" dirty="0" smtClean="0"/>
              <a:t> </a:t>
            </a:r>
            <a:r>
              <a:rPr lang="en-US" sz="3200" dirty="0" err="1" smtClean="0"/>
              <a:t>varchar</a:t>
            </a:r>
            <a:r>
              <a:rPr lang="en-US" sz="3200" dirty="0" smtClean="0"/>
              <a:t>(20) CHECK(category in("</a:t>
            </a:r>
            <a:r>
              <a:rPr lang="en-US" sz="3200" dirty="0" err="1" smtClean="0"/>
              <a:t>Gadget","Photography","Household</a:t>
            </a:r>
            <a:r>
              <a:rPr lang="en-US" sz="3200" dirty="0" smtClean="0"/>
              <a:t>")), manufacturer </a:t>
            </a:r>
            <a:r>
              <a:rPr lang="en-US" sz="3200" dirty="0" err="1" smtClean="0"/>
              <a:t>varchar</a:t>
            </a:r>
            <a:r>
              <a:rPr lang="en-US" sz="3200" dirty="0" smtClean="0"/>
              <a:t>(20));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183737905"/>
              </p:ext>
            </p:extLst>
          </p:nvPr>
        </p:nvGraphicFramePr>
        <p:xfrm>
          <a:off x="266699" y="3429000"/>
          <a:ext cx="8610600" cy="32518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02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702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702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02937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Attribute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Data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Constraints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2937">
                <a:tc>
                  <a:txBody>
                    <a:bodyPr/>
                    <a:lstStyle/>
                    <a:p>
                      <a:r>
                        <a:rPr lang="en-IN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Pname</a:t>
                      </a:r>
                      <a:endParaRPr lang="en-IN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Varchar</a:t>
                      </a:r>
                      <a:endParaRPr lang="en-IN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Primary</a:t>
                      </a:r>
                      <a:r>
                        <a:rPr lang="en-IN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Key</a:t>
                      </a:r>
                      <a:endParaRPr lang="en-IN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02937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Null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40119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Varchar</a:t>
                      </a:r>
                      <a:endParaRPr lang="en-IN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Gadget, Photography, Household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02937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Varchar</a:t>
                      </a:r>
                      <a:endParaRPr lang="en-IN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966583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="" xmlns:a16="http://schemas.microsoft.com/office/drawing/2014/main" id="{D1F5D78B-0F05-4080-B11C-653525B686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462962" cy="609600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en-US" altLang="en-US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Applications Areas of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DBMS?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="" xmlns:a16="http://schemas.microsoft.com/office/drawing/2014/main" id="{E08A08F5-A91F-4BDB-933B-F6F61062557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1371600"/>
            <a:ext cx="9143999" cy="4495800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Bef>
                <a:spcPts val="1800"/>
              </a:spcBef>
              <a:buClr>
                <a:srgbClr val="FF0000"/>
              </a:buClr>
              <a:buNone/>
            </a:pPr>
            <a:endParaRPr lang="en-US" altLang="en-US" sz="24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  <a:spcBef>
                <a:spcPts val="1800"/>
              </a:spcBef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Banking: all transactions</a:t>
            </a:r>
          </a:p>
          <a:p>
            <a:pPr lvl="1">
              <a:lnSpc>
                <a:spcPct val="90000"/>
              </a:lnSpc>
              <a:spcBef>
                <a:spcPts val="1800"/>
              </a:spcBef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Airlines: reservations, schedules</a:t>
            </a:r>
          </a:p>
          <a:p>
            <a:pPr lvl="1">
              <a:lnSpc>
                <a:spcPct val="90000"/>
              </a:lnSpc>
              <a:spcBef>
                <a:spcPts val="1800"/>
              </a:spcBef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Universities:  registration, grades</a:t>
            </a:r>
          </a:p>
          <a:p>
            <a:pPr lvl="1">
              <a:lnSpc>
                <a:spcPct val="90000"/>
              </a:lnSpc>
              <a:spcBef>
                <a:spcPts val="1800"/>
              </a:spcBef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Sales: customers, products, purchases</a:t>
            </a:r>
          </a:p>
          <a:p>
            <a:pPr lvl="1">
              <a:lnSpc>
                <a:spcPct val="90000"/>
              </a:lnSpc>
              <a:spcBef>
                <a:spcPts val="1800"/>
              </a:spcBef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Manufacturing: production, inventory, orders, supply chain</a:t>
            </a:r>
          </a:p>
          <a:p>
            <a:pPr lvl="1">
              <a:lnSpc>
                <a:spcPct val="90000"/>
              </a:lnSpc>
              <a:spcBef>
                <a:spcPts val="1800"/>
              </a:spcBef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Human resources:  employee records, salaries, tax deductions</a:t>
            </a:r>
          </a:p>
          <a:p>
            <a:pPr marL="0" indent="0" algn="ctr">
              <a:lnSpc>
                <a:spcPct val="90000"/>
              </a:lnSpc>
              <a:spcBef>
                <a:spcPts val="1800"/>
              </a:spcBef>
              <a:buClr>
                <a:srgbClr val="FF0000"/>
              </a:buClr>
              <a:buNone/>
            </a:pPr>
            <a:r>
              <a:rPr lang="en-US" altLang="en-US" sz="3600" b="1" dirty="0">
                <a:solidFill>
                  <a:srgbClr val="FF0000"/>
                </a:solidFill>
                <a:latin typeface="Ink Free" panose="03080402000500000000" pitchFamily="66" charset="0"/>
                <a:cs typeface="Arial" panose="020B0604020202020204" pitchFamily="34" charset="0"/>
              </a:rPr>
              <a:t>Databases touch all aspects of our lives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BDE7345E-B2CF-461C-A795-D67617C05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B8A0-256C-4B96-988E-43E51EA7086C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371600" y="1295400"/>
            <a:ext cx="1947969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Show tables;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371600" y="4038600"/>
            <a:ext cx="2855269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Desc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&lt;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tablename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&gt;;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="" xmlns:a16="http://schemas.microsoft.com/office/drawing/2014/main" id="{C8736BFC-430C-4F60-BA5E-A4B30AAC89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699" y="0"/>
            <a:ext cx="8191501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9pPr>
          </a:lstStyle>
          <a:p>
            <a:pPr algn="l"/>
            <a:r>
              <a:rPr lang="en-US" sz="3600" kern="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Show Existing Tables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="" xmlns:a16="http://schemas.microsoft.com/office/drawing/2014/main" id="{46E3674E-6679-4665-A303-CAEE21E84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698" y="2743200"/>
            <a:ext cx="8191501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9pPr>
          </a:lstStyle>
          <a:p>
            <a:pPr algn="l"/>
            <a:r>
              <a:rPr lang="en-US" sz="3600" kern="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Describe structure of a Existing Table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7A6DE1C4-C531-4FDC-B2AA-96F48E6F2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1064D-7858-404E-AEB2-C2F33282E40A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048000" y="5221069"/>
            <a:ext cx="27622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en-US" sz="3600" dirty="0" err="1" smtClean="0"/>
              <a:t>Desc</a:t>
            </a:r>
            <a:r>
              <a:rPr lang="en-US" sz="3600" dirty="0" smtClean="0"/>
              <a:t> product;</a:t>
            </a:r>
          </a:p>
        </p:txBody>
      </p:sp>
    </p:spTree>
    <p:extLst>
      <p:ext uri="{BB962C8B-B14F-4D97-AF65-F5344CB8AC3E}">
        <p14:creationId xmlns="" xmlns:p14="http://schemas.microsoft.com/office/powerpoint/2010/main" val="16498089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9" name="Rectangle 5"/>
          <p:cNvSpPr>
            <a:spLocks noChangeArrowheads="1"/>
          </p:cNvSpPr>
          <p:nvPr/>
        </p:nvSpPr>
        <p:spPr bwMode="auto">
          <a:xfrm>
            <a:off x="519169" y="685800"/>
            <a:ext cx="7558031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1">
                <a:lumMod val="20000"/>
                <a:lumOff val="80000"/>
              </a:schemeClr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  INTO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R(A1,…., An)   </a:t>
            </a:r>
            <a:r>
              <a:rPr lang="en-US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(v1,….,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graphicFrame>
        <p:nvGraphicFramePr>
          <p:cNvPr id="10" name="Group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14722531"/>
              </p:ext>
            </p:extLst>
          </p:nvPr>
        </p:nvGraphicFramePr>
        <p:xfrm>
          <a:off x="381000" y="4114800"/>
          <a:ext cx="7696200" cy="2379920"/>
        </p:xfrm>
        <a:graphic>
          <a:graphicData uri="http://schemas.openxmlformats.org/drawingml/2006/table">
            <a:tbl>
              <a:tblPr/>
              <a:tblGrid>
                <a:gridCol w="19240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240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240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240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58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PName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35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035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Powergizmo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035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SingleTouch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Photography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035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203.99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Household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Hitachi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Rectangle 2">
            <a:extLst>
              <a:ext uri="{FF2B5EF4-FFF2-40B4-BE49-F238E27FC236}">
                <a16:creationId xmlns="" xmlns:a16="http://schemas.microsoft.com/office/drawing/2014/main" id="{540E6AF8-A185-42EF-8CE4-1B0E04CD82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699" y="-228600"/>
            <a:ext cx="8191501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9pPr>
          </a:lstStyle>
          <a:p>
            <a:r>
              <a:rPr lang="en-US" sz="3600" kern="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records in Table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77151150-AF62-4E5B-A6EA-642B4B6B7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1064D-7858-404E-AEB2-C2F33282E40A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13716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dirty="0" smtClean="0"/>
              <a:t>insert into product(</a:t>
            </a:r>
            <a:r>
              <a:rPr lang="en-US" dirty="0" err="1" smtClean="0"/>
              <a:t>Pname,price,category,manufacturer</a:t>
            </a:r>
            <a:r>
              <a:rPr lang="en-US" dirty="0" smtClean="0"/>
              <a:t>) values("Gizmo",19.99, "Gadgets", "</a:t>
            </a:r>
            <a:r>
              <a:rPr lang="en-US" dirty="0" err="1" smtClean="0"/>
              <a:t>GizmoWorks</a:t>
            </a:r>
            <a:r>
              <a:rPr lang="en-US" dirty="0" smtClean="0"/>
              <a:t>");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2133600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/>
            <a:r>
              <a:rPr lang="en-US" sz="2000" dirty="0" smtClean="0"/>
              <a:t>or</a:t>
            </a:r>
          </a:p>
          <a:p>
            <a:pPr marL="457200" indent="-457200"/>
            <a:r>
              <a:rPr lang="en-US" sz="2000" dirty="0" smtClean="0"/>
              <a:t>insert into product values("Gizmo",19.99, "Gadgets", "</a:t>
            </a:r>
            <a:r>
              <a:rPr lang="en-US" sz="2000" dirty="0" err="1" smtClean="0"/>
              <a:t>GizmoWorks</a:t>
            </a:r>
            <a:r>
              <a:rPr lang="en-US" sz="2000" dirty="0" smtClean="0"/>
              <a:t>");</a:t>
            </a:r>
          </a:p>
          <a:p>
            <a:pPr marL="457200" indent="-457200"/>
            <a:r>
              <a:rPr lang="en-US" sz="2000" dirty="0" smtClean="0"/>
              <a:t>insert into product values("Powergizmo",29.99, "Gadgets", "</a:t>
            </a:r>
            <a:r>
              <a:rPr lang="en-US" sz="2000" dirty="0" err="1" smtClean="0"/>
              <a:t>GizmoWorks</a:t>
            </a:r>
            <a:r>
              <a:rPr lang="en-US" sz="2000" dirty="0" smtClean="0"/>
              <a:t>");</a:t>
            </a:r>
          </a:p>
          <a:p>
            <a:pPr marL="457200" indent="-457200"/>
            <a:r>
              <a:rPr lang="en-US" sz="2000" dirty="0" smtClean="0"/>
              <a:t>insert into product values("SingleTouch",149.99, "Photography", "Canon");</a:t>
            </a:r>
          </a:p>
          <a:p>
            <a:pPr marL="457200" indent="-457200"/>
            <a:r>
              <a:rPr lang="en-US" sz="2000" dirty="0" smtClean="0"/>
              <a:t>insert into product values("MultiTouch",203.99, "Household", "Hitachi");</a:t>
            </a:r>
          </a:p>
        </p:txBody>
      </p:sp>
    </p:spTree>
    <p:extLst>
      <p:ext uri="{BB962C8B-B14F-4D97-AF65-F5344CB8AC3E}">
        <p14:creationId xmlns="" xmlns:p14="http://schemas.microsoft.com/office/powerpoint/2010/main" val="383508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92075"/>
            <a:ext cx="7772400" cy="1143000"/>
          </a:xfrm>
        </p:spPr>
        <p:txBody>
          <a:bodyPr/>
          <a:lstStyle/>
          <a:p>
            <a:pPr algn="l"/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Query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2243" name="Rectangle 35"/>
          <p:cNvSpPr>
            <a:spLocks noChangeArrowheads="1"/>
          </p:cNvSpPr>
          <p:nvPr/>
        </p:nvSpPr>
        <p:spPr bwMode="auto">
          <a:xfrm>
            <a:off x="304800" y="2722379"/>
            <a:ext cx="2712602" cy="83099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*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product;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2244" name="Text Box 36"/>
          <p:cNvSpPr txBox="1">
            <a:spLocks noChangeArrowheads="1"/>
          </p:cNvSpPr>
          <p:nvPr/>
        </p:nvSpPr>
        <p:spPr bwMode="auto">
          <a:xfrm>
            <a:off x="2362200" y="1981200"/>
            <a:ext cx="89159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</a:t>
            </a:r>
          </a:p>
        </p:txBody>
      </p:sp>
      <p:sp>
        <p:nvSpPr>
          <p:cNvPr id="222268" name="Oval 60"/>
          <p:cNvSpPr>
            <a:spLocks noChangeArrowheads="1"/>
          </p:cNvSpPr>
          <p:nvPr/>
        </p:nvSpPr>
        <p:spPr bwMode="auto">
          <a:xfrm>
            <a:off x="304800" y="3810000"/>
            <a:ext cx="2259086" cy="649188"/>
          </a:xfrm>
          <a:prstGeom prst="ellipse">
            <a:avLst/>
          </a:prstGeom>
          <a:solidFill>
            <a:srgbClr val="C0C0C0">
              <a:alpha val="5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“selection”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304800" y="1066800"/>
            <a:ext cx="4870244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1">
                <a:lumMod val="20000"/>
                <a:lumOff val="80000"/>
              </a:schemeClr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&lt;attributes&gt;</a:t>
            </a:r>
          </a:p>
          <a:p>
            <a:pPr eaLnBrk="0" hangingPunct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&lt;one or more relations&gt;</a:t>
            </a:r>
          </a:p>
          <a:p>
            <a:pPr eaLnBrk="0" hangingPunct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&lt;conditions&gt;</a:t>
            </a:r>
          </a:p>
        </p:txBody>
      </p:sp>
      <p:graphicFrame>
        <p:nvGraphicFramePr>
          <p:cNvPr id="10" name="Group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45254082"/>
              </p:ext>
            </p:extLst>
          </p:nvPr>
        </p:nvGraphicFramePr>
        <p:xfrm>
          <a:off x="2799134" y="3752672"/>
          <a:ext cx="6192464" cy="2038530"/>
        </p:xfrm>
        <a:graphic>
          <a:graphicData uri="http://schemas.openxmlformats.org/drawingml/2006/table">
            <a:tbl>
              <a:tblPr/>
              <a:tblGrid>
                <a:gridCol w="154811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4811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4811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4811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077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PName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77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77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Powergizmo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77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149.99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Photography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077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203.99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Household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Hitachi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5F84E126-6334-42B8-A3A4-0AA7A17E9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1064D-7858-404E-AEB2-C2F33282E40A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2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2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44" grpId="0" autoUpdateAnimBg="0"/>
      <p:bldP spid="222268" grpId="0" animBg="1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4259" name="Group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40892541"/>
              </p:ext>
            </p:extLst>
          </p:nvPr>
        </p:nvGraphicFramePr>
        <p:xfrm>
          <a:off x="3352800" y="1295400"/>
          <a:ext cx="5562600" cy="1676400"/>
        </p:xfrm>
        <a:graphic>
          <a:graphicData uri="http://schemas.openxmlformats.org/drawingml/2006/table">
            <a:tbl>
              <a:tblPr/>
              <a:tblGrid>
                <a:gridCol w="13906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906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906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906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PName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Powergizmo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149.99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Photography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MultiTouch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203.99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Household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Hitachi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24291" name="Rectangle 35"/>
          <p:cNvSpPr>
            <a:spLocks noChangeArrowheads="1"/>
          </p:cNvSpPr>
          <p:nvPr/>
        </p:nvSpPr>
        <p:spPr bwMode="auto">
          <a:xfrm>
            <a:off x="228600" y="3810000"/>
            <a:ext cx="2860270" cy="70788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Pname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Price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Product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4292" name="Text Box 36"/>
          <p:cNvSpPr txBox="1">
            <a:spLocks noChangeArrowheads="1"/>
          </p:cNvSpPr>
          <p:nvPr/>
        </p:nvSpPr>
        <p:spPr bwMode="auto">
          <a:xfrm>
            <a:off x="1950319" y="1981200"/>
            <a:ext cx="106792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</a:t>
            </a:r>
          </a:p>
        </p:txBody>
      </p:sp>
      <p:sp>
        <p:nvSpPr>
          <p:cNvPr id="224293" name="AutoShape 37"/>
          <p:cNvSpPr>
            <a:spLocks noChangeArrowheads="1"/>
          </p:cNvSpPr>
          <p:nvPr/>
        </p:nvSpPr>
        <p:spPr bwMode="auto">
          <a:xfrm>
            <a:off x="6019800" y="3276600"/>
            <a:ext cx="609600" cy="609600"/>
          </a:xfrm>
          <a:prstGeom prst="downArrow">
            <a:avLst>
              <a:gd name="adj1" fmla="val 50000"/>
              <a:gd name="adj2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4312" name="Oval 56"/>
          <p:cNvSpPr>
            <a:spLocks noChangeArrowheads="1"/>
          </p:cNvSpPr>
          <p:nvPr/>
        </p:nvSpPr>
        <p:spPr bwMode="auto">
          <a:xfrm>
            <a:off x="250671" y="5085814"/>
            <a:ext cx="2428145" cy="649188"/>
          </a:xfrm>
          <a:prstGeom prst="ellipse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 w="9525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projection”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="" xmlns:a16="http://schemas.microsoft.com/office/drawing/2014/main" id="{AA7381B0-E775-4F19-90D0-4A7384F657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92075"/>
            <a:ext cx="7772400" cy="1143000"/>
          </a:xfrm>
        </p:spPr>
        <p:txBody>
          <a:bodyPr/>
          <a:lstStyle/>
          <a:p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Query using WHERE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31134459-EBA0-4B37-86D4-78151F091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1064D-7858-404E-AEB2-C2F33282E40A}" type="slidenum">
              <a:rPr lang="en-US" smtClean="0"/>
              <a:pPr/>
              <a:t>33</a:t>
            </a:fld>
            <a:endParaRPr lang="en-US"/>
          </a:p>
        </p:txBody>
      </p:sp>
      <p:graphicFrame>
        <p:nvGraphicFramePr>
          <p:cNvPr id="12" name="Group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40892541"/>
              </p:ext>
            </p:extLst>
          </p:nvPr>
        </p:nvGraphicFramePr>
        <p:xfrm>
          <a:off x="4686300" y="4191000"/>
          <a:ext cx="2781300" cy="1676400"/>
        </p:xfrm>
        <a:graphic>
          <a:graphicData uri="http://schemas.openxmlformats.org/drawingml/2006/table">
            <a:tbl>
              <a:tblPr/>
              <a:tblGrid>
                <a:gridCol w="13906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906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PName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Powergizmo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149.99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MultiTouch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203.99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4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24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24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24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92" grpId="0" autoUpdateAnimBg="0"/>
      <p:bldP spid="224293" grpId="0" animBg="1"/>
      <p:bldP spid="224312" grpId="0" animBg="1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2211" name="Group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46979232"/>
              </p:ext>
            </p:extLst>
          </p:nvPr>
        </p:nvGraphicFramePr>
        <p:xfrm>
          <a:off x="3314700" y="1447800"/>
          <a:ext cx="5600700" cy="1676400"/>
        </p:xfrm>
        <a:graphic>
          <a:graphicData uri="http://schemas.openxmlformats.org/drawingml/2006/table">
            <a:tbl>
              <a:tblPr/>
              <a:tblGrid>
                <a:gridCol w="14001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001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0017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0017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PName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Powergizmo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149.99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Photography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203.99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Household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Hitachi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22243" name="Rectangle 35"/>
          <p:cNvSpPr>
            <a:spLocks noChangeArrowheads="1"/>
          </p:cNvSpPr>
          <p:nvPr/>
        </p:nvSpPr>
        <p:spPr bwMode="auto">
          <a:xfrm>
            <a:off x="152400" y="3319462"/>
            <a:ext cx="3639138" cy="10156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 *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    Product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 category=‘Gadgets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’;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2244" name="Text Box 36"/>
          <p:cNvSpPr txBox="1">
            <a:spLocks noChangeArrowheads="1"/>
          </p:cNvSpPr>
          <p:nvPr/>
        </p:nvSpPr>
        <p:spPr bwMode="auto">
          <a:xfrm>
            <a:off x="2192730" y="1430337"/>
            <a:ext cx="106792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</a:t>
            </a:r>
            <a:endParaRPr lang="en-US" sz="16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2245" name="AutoShape 37"/>
          <p:cNvSpPr>
            <a:spLocks noChangeArrowheads="1"/>
          </p:cNvSpPr>
          <p:nvPr/>
        </p:nvSpPr>
        <p:spPr bwMode="auto">
          <a:xfrm>
            <a:off x="5981700" y="3595244"/>
            <a:ext cx="609600" cy="609600"/>
          </a:xfrm>
          <a:prstGeom prst="downArrow">
            <a:avLst>
              <a:gd name="adj1" fmla="val 50000"/>
              <a:gd name="adj2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22246" name="Group 3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70405662"/>
              </p:ext>
            </p:extLst>
          </p:nvPr>
        </p:nvGraphicFramePr>
        <p:xfrm>
          <a:off x="3276600" y="4746773"/>
          <a:ext cx="5715000" cy="1005840"/>
        </p:xfrm>
        <a:graphic>
          <a:graphicData uri="http://schemas.openxmlformats.org/drawingml/2006/table">
            <a:tbl>
              <a:tblPr/>
              <a:tblGrid>
                <a:gridCol w="14287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287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287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287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PName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Powergizmo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22268" name="Oval 60"/>
          <p:cNvSpPr>
            <a:spLocks noChangeArrowheads="1"/>
          </p:cNvSpPr>
          <p:nvPr/>
        </p:nvSpPr>
        <p:spPr bwMode="auto">
          <a:xfrm>
            <a:off x="152400" y="4731742"/>
            <a:ext cx="3149465" cy="1168539"/>
          </a:xfrm>
          <a:prstGeom prst="ellipse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 w="9525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“selection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with</a:t>
            </a:r>
          </a:p>
          <a:p>
            <a:pPr algn="ctr"/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where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="" xmlns:a16="http://schemas.microsoft.com/office/drawing/2014/main" id="{31CFBC0D-2656-441E-AD85-E4BAB1E75F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Query using WHERE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11EB3918-384B-4C35-BB14-85BAC27F4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1064D-7858-404E-AEB2-C2F33282E40A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6441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2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22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22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22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22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44" grpId="0" autoUpdateAnimBg="0"/>
      <p:bldP spid="222245" grpId="0" animBg="1"/>
      <p:bldP spid="222268" grpId="0" animBg="1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4259" name="Group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40892541"/>
              </p:ext>
            </p:extLst>
          </p:nvPr>
        </p:nvGraphicFramePr>
        <p:xfrm>
          <a:off x="3352800" y="1981200"/>
          <a:ext cx="5562600" cy="1676400"/>
        </p:xfrm>
        <a:graphic>
          <a:graphicData uri="http://schemas.openxmlformats.org/drawingml/2006/table">
            <a:tbl>
              <a:tblPr/>
              <a:tblGrid>
                <a:gridCol w="13906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906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906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906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PName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Powergizmo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149.99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Photography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203.99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Household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Hitachi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24291" name="Rectangle 35"/>
          <p:cNvSpPr>
            <a:spLocks noChangeArrowheads="1"/>
          </p:cNvSpPr>
          <p:nvPr/>
        </p:nvSpPr>
        <p:spPr bwMode="auto">
          <a:xfrm>
            <a:off x="228600" y="3810000"/>
            <a:ext cx="4623573" cy="10156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PName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Price, Manufacturer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    Product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 Price &gt;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100;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4292" name="Text Box 36"/>
          <p:cNvSpPr txBox="1">
            <a:spLocks noChangeArrowheads="1"/>
          </p:cNvSpPr>
          <p:nvPr/>
        </p:nvSpPr>
        <p:spPr bwMode="auto">
          <a:xfrm>
            <a:off x="1950319" y="1981200"/>
            <a:ext cx="106792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</a:t>
            </a:r>
          </a:p>
        </p:txBody>
      </p:sp>
      <p:sp>
        <p:nvSpPr>
          <p:cNvPr id="224293" name="AutoShape 37"/>
          <p:cNvSpPr>
            <a:spLocks noChangeArrowheads="1"/>
          </p:cNvSpPr>
          <p:nvPr/>
        </p:nvSpPr>
        <p:spPr bwMode="auto">
          <a:xfrm>
            <a:off x="6019800" y="3962400"/>
            <a:ext cx="609600" cy="609600"/>
          </a:xfrm>
          <a:prstGeom prst="downArrow">
            <a:avLst>
              <a:gd name="adj1" fmla="val 50000"/>
              <a:gd name="adj2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24294" name="Group 3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94107862"/>
              </p:ext>
            </p:extLst>
          </p:nvPr>
        </p:nvGraphicFramePr>
        <p:xfrm>
          <a:off x="4105274" y="5048600"/>
          <a:ext cx="4505325" cy="1005840"/>
        </p:xfrm>
        <a:graphic>
          <a:graphicData uri="http://schemas.openxmlformats.org/drawingml/2006/table">
            <a:tbl>
              <a:tblPr/>
              <a:tblGrid>
                <a:gridCol w="15017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017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0177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PName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149.99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203.99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Hitachi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24312" name="Oval 56"/>
          <p:cNvSpPr>
            <a:spLocks noChangeArrowheads="1"/>
          </p:cNvSpPr>
          <p:nvPr/>
        </p:nvSpPr>
        <p:spPr bwMode="auto">
          <a:xfrm>
            <a:off x="250671" y="5085814"/>
            <a:ext cx="3437993" cy="1687890"/>
          </a:xfrm>
          <a:prstGeom prst="ellipse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 w="9525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“selection” and</a:t>
            </a:r>
          </a:p>
          <a:p>
            <a:pPr algn="ctr"/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“projection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with </a:t>
            </a:r>
          </a:p>
          <a:p>
            <a:pPr algn="ctr"/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="" xmlns:a16="http://schemas.microsoft.com/office/drawing/2014/main" id="{AA7381B0-E775-4F19-90D0-4A7384F657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92075"/>
            <a:ext cx="7772400" cy="1143000"/>
          </a:xfrm>
        </p:spPr>
        <p:txBody>
          <a:bodyPr/>
          <a:lstStyle/>
          <a:p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Query using WHERE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31134459-EBA0-4B37-86D4-78151F091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1064D-7858-404E-AEB2-C2F33282E40A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4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24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24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24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24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92" grpId="0" autoUpdateAnimBg="0"/>
      <p:bldP spid="224293" grpId="0" animBg="1"/>
      <p:bldP spid="224312" grpId="0" animBg="1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4259" name="Group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40892541"/>
              </p:ext>
            </p:extLst>
          </p:nvPr>
        </p:nvGraphicFramePr>
        <p:xfrm>
          <a:off x="3352800" y="1981200"/>
          <a:ext cx="5562600" cy="1676400"/>
        </p:xfrm>
        <a:graphic>
          <a:graphicData uri="http://schemas.openxmlformats.org/drawingml/2006/table">
            <a:tbl>
              <a:tblPr/>
              <a:tblGrid>
                <a:gridCol w="13906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906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906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906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PName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Powergizmo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149.99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Photography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203.99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Household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Hitachi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24291" name="Rectangle 35"/>
          <p:cNvSpPr>
            <a:spLocks noChangeArrowheads="1"/>
          </p:cNvSpPr>
          <p:nvPr/>
        </p:nvSpPr>
        <p:spPr bwMode="auto">
          <a:xfrm>
            <a:off x="228600" y="3733800"/>
            <a:ext cx="6221575" cy="10156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PName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Price, Manufacturer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    Product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 Price &gt;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100 and  manufacturer =“Canon”;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4292" name="Text Box 36"/>
          <p:cNvSpPr txBox="1">
            <a:spLocks noChangeArrowheads="1"/>
          </p:cNvSpPr>
          <p:nvPr/>
        </p:nvSpPr>
        <p:spPr bwMode="auto">
          <a:xfrm>
            <a:off x="1950319" y="1981200"/>
            <a:ext cx="106792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</a:t>
            </a:r>
          </a:p>
        </p:txBody>
      </p:sp>
      <p:sp>
        <p:nvSpPr>
          <p:cNvPr id="224293" name="AutoShape 37"/>
          <p:cNvSpPr>
            <a:spLocks noChangeArrowheads="1"/>
          </p:cNvSpPr>
          <p:nvPr/>
        </p:nvSpPr>
        <p:spPr bwMode="auto">
          <a:xfrm>
            <a:off x="6553200" y="3962400"/>
            <a:ext cx="609600" cy="609600"/>
          </a:xfrm>
          <a:prstGeom prst="downArrow">
            <a:avLst>
              <a:gd name="adj1" fmla="val 50000"/>
              <a:gd name="adj2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24294" name="Group 3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94107862"/>
              </p:ext>
            </p:extLst>
          </p:nvPr>
        </p:nvGraphicFramePr>
        <p:xfrm>
          <a:off x="4105274" y="5273040"/>
          <a:ext cx="4505325" cy="670560"/>
        </p:xfrm>
        <a:graphic>
          <a:graphicData uri="http://schemas.openxmlformats.org/drawingml/2006/table">
            <a:tbl>
              <a:tblPr/>
              <a:tblGrid>
                <a:gridCol w="15017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017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0177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PName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149.99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24312" name="Oval 56"/>
          <p:cNvSpPr>
            <a:spLocks noChangeArrowheads="1"/>
          </p:cNvSpPr>
          <p:nvPr/>
        </p:nvSpPr>
        <p:spPr bwMode="auto">
          <a:xfrm>
            <a:off x="19096" y="4876800"/>
            <a:ext cx="3703980" cy="1428214"/>
          </a:xfrm>
          <a:prstGeom prst="ellipse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 w="9525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Combine two or more</a:t>
            </a:r>
          </a:p>
          <a:p>
            <a:pPr algn="ctr"/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conditions Using </a:t>
            </a:r>
          </a:p>
          <a:p>
            <a:pPr algn="ctr"/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="" xmlns:a16="http://schemas.microsoft.com/office/drawing/2014/main" id="{AA7381B0-E775-4F19-90D0-4A7384F657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92075"/>
            <a:ext cx="7772400" cy="1143000"/>
          </a:xfrm>
        </p:spPr>
        <p:txBody>
          <a:bodyPr/>
          <a:lstStyle/>
          <a:p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Query using WHERE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31134459-EBA0-4B37-86D4-78151F091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1064D-7858-404E-AEB2-C2F33282E40A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4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24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24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24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24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92" grpId="0" autoUpdateAnimBg="0"/>
      <p:bldP spid="224293" grpId="0" animBg="1"/>
      <p:bldP spid="224312" grpId="0" animBg="1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4259" name="Group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40892541"/>
              </p:ext>
            </p:extLst>
          </p:nvPr>
        </p:nvGraphicFramePr>
        <p:xfrm>
          <a:off x="2971800" y="1143000"/>
          <a:ext cx="5562600" cy="1676400"/>
        </p:xfrm>
        <a:graphic>
          <a:graphicData uri="http://schemas.openxmlformats.org/drawingml/2006/table">
            <a:tbl>
              <a:tblPr/>
              <a:tblGrid>
                <a:gridCol w="13906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906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906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906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PName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Powergizmo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149.99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Photography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203.99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Household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Hitachi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24291" name="Rectangle 35"/>
          <p:cNvSpPr>
            <a:spLocks noChangeArrowheads="1"/>
          </p:cNvSpPr>
          <p:nvPr/>
        </p:nvSpPr>
        <p:spPr bwMode="auto">
          <a:xfrm>
            <a:off x="76200" y="3048000"/>
            <a:ext cx="5410200" cy="132343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PName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Price, Manufacturer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    Product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manufacturer =“Hitachi” or manufacturer = “Canon”;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4292" name="Text Box 36"/>
          <p:cNvSpPr txBox="1">
            <a:spLocks noChangeArrowheads="1"/>
          </p:cNvSpPr>
          <p:nvPr/>
        </p:nvSpPr>
        <p:spPr bwMode="auto">
          <a:xfrm>
            <a:off x="762000" y="1219200"/>
            <a:ext cx="106792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</a:t>
            </a:r>
          </a:p>
        </p:txBody>
      </p:sp>
      <p:sp>
        <p:nvSpPr>
          <p:cNvPr id="224293" name="AutoShape 37"/>
          <p:cNvSpPr>
            <a:spLocks noChangeArrowheads="1"/>
          </p:cNvSpPr>
          <p:nvPr/>
        </p:nvSpPr>
        <p:spPr bwMode="auto">
          <a:xfrm>
            <a:off x="6705600" y="3124200"/>
            <a:ext cx="609600" cy="1447800"/>
          </a:xfrm>
          <a:prstGeom prst="downArrow">
            <a:avLst>
              <a:gd name="adj1" fmla="val 50000"/>
              <a:gd name="adj2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4312" name="Oval 56"/>
          <p:cNvSpPr>
            <a:spLocks noChangeArrowheads="1"/>
          </p:cNvSpPr>
          <p:nvPr/>
        </p:nvSpPr>
        <p:spPr bwMode="auto">
          <a:xfrm>
            <a:off x="19096" y="4876800"/>
            <a:ext cx="3703980" cy="1428214"/>
          </a:xfrm>
          <a:prstGeom prst="ellipse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 w="9525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Combine two or more</a:t>
            </a:r>
          </a:p>
          <a:p>
            <a:pPr algn="ctr"/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conditions Using </a:t>
            </a:r>
          </a:p>
          <a:p>
            <a:pPr algn="ctr"/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="" xmlns:a16="http://schemas.microsoft.com/office/drawing/2014/main" id="{AA7381B0-E775-4F19-90D0-4A7384F657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Query using WHERE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31134459-EBA0-4B37-86D4-78151F091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1064D-7858-404E-AEB2-C2F33282E40A}" type="slidenum">
              <a:rPr lang="en-US" smtClean="0"/>
              <a:pPr/>
              <a:t>37</a:t>
            </a:fld>
            <a:endParaRPr lang="en-US"/>
          </a:p>
        </p:txBody>
      </p:sp>
      <p:graphicFrame>
        <p:nvGraphicFramePr>
          <p:cNvPr id="12" name="Group 3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94107862"/>
              </p:ext>
            </p:extLst>
          </p:nvPr>
        </p:nvGraphicFramePr>
        <p:xfrm>
          <a:off x="4105274" y="5048600"/>
          <a:ext cx="4505325" cy="1005840"/>
        </p:xfrm>
        <a:graphic>
          <a:graphicData uri="http://schemas.openxmlformats.org/drawingml/2006/table">
            <a:tbl>
              <a:tblPr/>
              <a:tblGrid>
                <a:gridCol w="15017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017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0177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PName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149.99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203.99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Hitachi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4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24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24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24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92" grpId="0" autoUpdateAnimBg="0"/>
      <p:bldP spid="224293" grpId="0" animBg="1"/>
      <p:bldP spid="224312" grpId="0" animBg="1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4259" name="Group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40892541"/>
              </p:ext>
            </p:extLst>
          </p:nvPr>
        </p:nvGraphicFramePr>
        <p:xfrm>
          <a:off x="2971800" y="1143000"/>
          <a:ext cx="5562600" cy="1676400"/>
        </p:xfrm>
        <a:graphic>
          <a:graphicData uri="http://schemas.openxmlformats.org/drawingml/2006/table">
            <a:tbl>
              <a:tblPr/>
              <a:tblGrid>
                <a:gridCol w="13906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906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906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906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PName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Powergizmo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149.99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Photography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203.99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Household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Hitachi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24291" name="Rectangle 35"/>
          <p:cNvSpPr>
            <a:spLocks noChangeArrowheads="1"/>
          </p:cNvSpPr>
          <p:nvPr/>
        </p:nvSpPr>
        <p:spPr bwMode="auto">
          <a:xfrm>
            <a:off x="76200" y="3048000"/>
            <a:ext cx="5410200" cy="10156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PName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Price, Manufacturer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    Product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manufacturer  IN(“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Hitachi”,“Canon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”);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4292" name="Text Box 36"/>
          <p:cNvSpPr txBox="1">
            <a:spLocks noChangeArrowheads="1"/>
          </p:cNvSpPr>
          <p:nvPr/>
        </p:nvSpPr>
        <p:spPr bwMode="auto">
          <a:xfrm>
            <a:off x="762000" y="1219200"/>
            <a:ext cx="106792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</a:t>
            </a:r>
          </a:p>
        </p:txBody>
      </p:sp>
      <p:sp>
        <p:nvSpPr>
          <p:cNvPr id="224293" name="AutoShape 37"/>
          <p:cNvSpPr>
            <a:spLocks noChangeArrowheads="1"/>
          </p:cNvSpPr>
          <p:nvPr/>
        </p:nvSpPr>
        <p:spPr bwMode="auto">
          <a:xfrm>
            <a:off x="6705600" y="3124200"/>
            <a:ext cx="609600" cy="1447800"/>
          </a:xfrm>
          <a:prstGeom prst="downArrow">
            <a:avLst>
              <a:gd name="adj1" fmla="val 50000"/>
              <a:gd name="adj2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4312" name="Oval 56"/>
          <p:cNvSpPr>
            <a:spLocks noChangeArrowheads="1"/>
          </p:cNvSpPr>
          <p:nvPr/>
        </p:nvSpPr>
        <p:spPr bwMode="auto">
          <a:xfrm>
            <a:off x="19096" y="4876800"/>
            <a:ext cx="3365861" cy="1428214"/>
          </a:xfrm>
          <a:prstGeom prst="ellipse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 w="9525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Replace OR with In</a:t>
            </a:r>
          </a:p>
          <a:p>
            <a:pPr algn="ctr"/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conditions Using </a:t>
            </a:r>
          </a:p>
          <a:p>
            <a:pPr algn="ctr"/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="" xmlns:a16="http://schemas.microsoft.com/office/drawing/2014/main" id="{AA7381B0-E775-4F19-90D0-4A7384F657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Query using WHERE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31134459-EBA0-4B37-86D4-78151F091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1064D-7858-404E-AEB2-C2F33282E40A}" type="slidenum">
              <a:rPr lang="en-US" smtClean="0"/>
              <a:pPr/>
              <a:t>38</a:t>
            </a:fld>
            <a:endParaRPr lang="en-US"/>
          </a:p>
        </p:txBody>
      </p:sp>
      <p:graphicFrame>
        <p:nvGraphicFramePr>
          <p:cNvPr id="12" name="Group 3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94107862"/>
              </p:ext>
            </p:extLst>
          </p:nvPr>
        </p:nvGraphicFramePr>
        <p:xfrm>
          <a:off x="4105274" y="5048600"/>
          <a:ext cx="4505325" cy="1005840"/>
        </p:xfrm>
        <a:graphic>
          <a:graphicData uri="http://schemas.openxmlformats.org/drawingml/2006/table">
            <a:tbl>
              <a:tblPr/>
              <a:tblGrid>
                <a:gridCol w="15017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017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0177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PName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149.99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203.99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Hitachi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4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24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24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24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92" grpId="0" autoUpdateAnimBg="0"/>
      <p:bldP spid="224293" grpId="0" animBg="1"/>
      <p:bldP spid="224312" grpId="0" animBg="1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 That </a:t>
            </a:r>
          </a:p>
        </p:txBody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4535" y="17526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insensitive: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Same: SELECT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Select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select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Same: Product 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product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Different: ‘Seattle’  ‘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seattle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</a:p>
          <a:p>
            <a:pPr>
              <a:lnSpc>
                <a:spcPct val="90000"/>
              </a:lnSpc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Constants: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’  - yes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” - no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731BFB04-4327-4A87-AF00-541E0A039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B8A0-256C-4B96-988E-43E51EA7086C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>
            <a:extLst>
              <a:ext uri="{FF2B5EF4-FFF2-40B4-BE49-F238E27FC236}">
                <a16:creationId xmlns="" xmlns:a16="http://schemas.microsoft.com/office/drawing/2014/main" id="{D280DF92-6A4F-4989-86CE-FC23093A2B5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6200" y="228600"/>
            <a:ext cx="9067800" cy="5773737"/>
          </a:xfrm>
        </p:spPr>
        <p:txBody>
          <a:bodyPr/>
          <a:lstStyle/>
          <a:p>
            <a:pPr>
              <a:buClr>
                <a:srgbClr val="FF0000"/>
              </a:buClr>
              <a:buFont typeface="Arial" panose="020B0604020202020204" pitchFamily="34" charset="0"/>
              <a:buChar char="•"/>
            </a:pPr>
            <a:endParaRPr lang="en-US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To avoid data redundancy and inconsistency</a:t>
            </a:r>
          </a:p>
          <a:p>
            <a:pPr lvl="2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Multiple file formats, duplication of information in different files</a:t>
            </a:r>
          </a:p>
          <a:p>
            <a:pPr lvl="1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To avoid difficulty in accessing data </a:t>
            </a:r>
          </a:p>
          <a:p>
            <a:pPr lvl="2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Need to write a new program to carry out each new task</a:t>
            </a:r>
          </a:p>
          <a:p>
            <a:pPr lvl="1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To deal with data isolation — multiple files and formats</a:t>
            </a:r>
          </a:p>
          <a:p>
            <a:pPr lvl="1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To deal with integrity problems</a:t>
            </a:r>
          </a:p>
          <a:p>
            <a:pPr lvl="2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Integrity constraints  (e.g. account balance &gt; 0) become part of program code</a:t>
            </a:r>
          </a:p>
          <a:p>
            <a:pPr lvl="2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Easy to add new constraints or change existing ones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="" xmlns:a16="http://schemas.microsoft.com/office/drawing/2014/main" id="{4567A9A0-DA8E-4513-ADFF-73EE5F9878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0"/>
            <a:ext cx="846296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9pPr>
          </a:lstStyle>
          <a:p>
            <a:pPr>
              <a:defRPr/>
            </a:pPr>
            <a:r>
              <a:rPr lang="en-US" sz="4000" kern="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do we use DBMS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4BD42B80-A0CF-4649-9AAD-0BD5CF28C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B8A0-256C-4B96-988E-43E51EA7086C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LIKE operator</a:t>
            </a:r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048000"/>
            <a:ext cx="7315200" cy="2286000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Pattern :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pattern matching on strings. It contains two special symbols:</a:t>
            </a:r>
          </a:p>
          <a:p>
            <a:pPr marL="457200" lvl="1" indent="0">
              <a:buNone/>
            </a:pP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 = any sequence of characters</a:t>
            </a:r>
          </a:p>
          <a:p>
            <a:pPr marL="457200" lvl="1" indent="0">
              <a:buNone/>
            </a:pP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   = any single character</a:t>
            </a:r>
          </a:p>
        </p:txBody>
      </p:sp>
      <p:sp>
        <p:nvSpPr>
          <p:cNvPr id="229380" name="Rectangle 4"/>
          <p:cNvSpPr>
            <a:spLocks noChangeArrowheads="1"/>
          </p:cNvSpPr>
          <p:nvPr/>
        </p:nvSpPr>
        <p:spPr bwMode="auto">
          <a:xfrm>
            <a:off x="914400" y="1143000"/>
            <a:ext cx="5673348" cy="125572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28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*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  Products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PName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LIKE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&lt;pattern&gt;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6F2CA47-D6C6-48AB-9813-70F28644C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B8A0-256C-4B96-988E-43E51EA7086C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l"/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Like Operator with %</a:t>
            </a:r>
          </a:p>
        </p:txBody>
      </p:sp>
      <p:graphicFrame>
        <p:nvGraphicFramePr>
          <p:cNvPr id="222211" name="Group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06990638"/>
              </p:ext>
            </p:extLst>
          </p:nvPr>
        </p:nvGraphicFramePr>
        <p:xfrm>
          <a:off x="3352800" y="1981200"/>
          <a:ext cx="5562600" cy="1676400"/>
        </p:xfrm>
        <a:graphic>
          <a:graphicData uri="http://schemas.openxmlformats.org/drawingml/2006/table">
            <a:tbl>
              <a:tblPr/>
              <a:tblGrid>
                <a:gridCol w="13906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906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906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906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PName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Powergizmo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149.99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Photography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203.99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Household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Hitachi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22243" name="Rectangle 35"/>
          <p:cNvSpPr>
            <a:spLocks noChangeArrowheads="1"/>
          </p:cNvSpPr>
          <p:nvPr/>
        </p:nvSpPr>
        <p:spPr bwMode="auto">
          <a:xfrm>
            <a:off x="228600" y="3810000"/>
            <a:ext cx="3837910" cy="120032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*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Product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Pname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like ‘p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%’;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2244" name="Text Box 36"/>
          <p:cNvSpPr txBox="1">
            <a:spLocks noChangeArrowheads="1"/>
          </p:cNvSpPr>
          <p:nvPr/>
        </p:nvSpPr>
        <p:spPr bwMode="auto">
          <a:xfrm>
            <a:off x="2362200" y="1981200"/>
            <a:ext cx="97975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</a:t>
            </a:r>
            <a:endParaRPr lang="en-US" sz="16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2245" name="AutoShape 37"/>
          <p:cNvSpPr>
            <a:spLocks noChangeArrowheads="1"/>
          </p:cNvSpPr>
          <p:nvPr/>
        </p:nvSpPr>
        <p:spPr bwMode="auto">
          <a:xfrm>
            <a:off x="6019800" y="3962400"/>
            <a:ext cx="609600" cy="609600"/>
          </a:xfrm>
          <a:prstGeom prst="downArrow">
            <a:avLst>
              <a:gd name="adj1" fmla="val 50000"/>
              <a:gd name="adj2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22246" name="Group 3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5378342"/>
              </p:ext>
            </p:extLst>
          </p:nvPr>
        </p:nvGraphicFramePr>
        <p:xfrm>
          <a:off x="2438400" y="5257800"/>
          <a:ext cx="6248400" cy="1066800"/>
        </p:xfrm>
        <a:graphic>
          <a:graphicData uri="http://schemas.openxmlformats.org/drawingml/2006/table">
            <a:tbl>
              <a:tblPr/>
              <a:tblGrid>
                <a:gridCol w="15621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621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621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621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PName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Powergizmo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07670" y="1255067"/>
            <a:ext cx="7989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 name that starts with 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4CA9EC27-CDCA-41A8-97E4-D973993A5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1064D-7858-404E-AEB2-C2F33282E40A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76704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2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22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22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22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44" grpId="0" autoUpdateAnimBg="0"/>
      <p:bldP spid="22224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8757"/>
            <a:ext cx="7772400" cy="1143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l"/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Like Operator with %</a:t>
            </a:r>
          </a:p>
        </p:txBody>
      </p:sp>
      <p:graphicFrame>
        <p:nvGraphicFramePr>
          <p:cNvPr id="222211" name="Group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94294773"/>
              </p:ext>
            </p:extLst>
          </p:nvPr>
        </p:nvGraphicFramePr>
        <p:xfrm>
          <a:off x="3352800" y="1981200"/>
          <a:ext cx="5638800" cy="1676400"/>
        </p:xfrm>
        <a:graphic>
          <a:graphicData uri="http://schemas.openxmlformats.org/drawingml/2006/table">
            <a:tbl>
              <a:tblPr/>
              <a:tblGrid>
                <a:gridCol w="14097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097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097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097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PName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Powergizmo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149.99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Photography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MultiTouch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203.99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Household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Hitachi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22243" name="Rectangle 35"/>
          <p:cNvSpPr>
            <a:spLocks noChangeArrowheads="1"/>
          </p:cNvSpPr>
          <p:nvPr/>
        </p:nvSpPr>
        <p:spPr bwMode="auto">
          <a:xfrm>
            <a:off x="457200" y="3907304"/>
            <a:ext cx="4572000" cy="120032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*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Product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Pname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like ‘%Touch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’;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2244" name="Text Box 36"/>
          <p:cNvSpPr txBox="1">
            <a:spLocks noChangeArrowheads="1"/>
          </p:cNvSpPr>
          <p:nvPr/>
        </p:nvSpPr>
        <p:spPr bwMode="auto">
          <a:xfrm>
            <a:off x="2362200" y="1981200"/>
            <a:ext cx="97975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</a:t>
            </a:r>
            <a:endParaRPr lang="en-US" sz="16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2245" name="AutoShape 37"/>
          <p:cNvSpPr>
            <a:spLocks noChangeArrowheads="1"/>
          </p:cNvSpPr>
          <p:nvPr/>
        </p:nvSpPr>
        <p:spPr bwMode="auto">
          <a:xfrm>
            <a:off x="6019800" y="3962400"/>
            <a:ext cx="609600" cy="609600"/>
          </a:xfrm>
          <a:prstGeom prst="downArrow">
            <a:avLst>
              <a:gd name="adj1" fmla="val 50000"/>
              <a:gd name="adj2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" y="1091625"/>
            <a:ext cx="746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 name that ends with Touch</a:t>
            </a:r>
          </a:p>
        </p:txBody>
      </p:sp>
      <p:graphicFrame>
        <p:nvGraphicFramePr>
          <p:cNvPr id="10" name="Group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84757840"/>
              </p:ext>
            </p:extLst>
          </p:nvPr>
        </p:nvGraphicFramePr>
        <p:xfrm>
          <a:off x="3276600" y="5318760"/>
          <a:ext cx="5638800" cy="1005840"/>
        </p:xfrm>
        <a:graphic>
          <a:graphicData uri="http://schemas.openxmlformats.org/drawingml/2006/table">
            <a:tbl>
              <a:tblPr/>
              <a:tblGrid>
                <a:gridCol w="14097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097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097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097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PName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SingleTouch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149.99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Photography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MultiTouch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203.99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Household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Hitachi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DBA33E16-3B13-48AB-9C5C-118E4376E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1064D-7858-404E-AEB2-C2F33282E40A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33852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2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22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22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44" grpId="0" autoUpdateAnimBg="0"/>
      <p:bldP spid="22224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8757"/>
            <a:ext cx="7772400" cy="1143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l"/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Like Operator with %</a:t>
            </a:r>
          </a:p>
        </p:txBody>
      </p:sp>
      <p:graphicFrame>
        <p:nvGraphicFramePr>
          <p:cNvPr id="222211" name="Group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48099177"/>
              </p:ext>
            </p:extLst>
          </p:nvPr>
        </p:nvGraphicFramePr>
        <p:xfrm>
          <a:off x="3352800" y="1981200"/>
          <a:ext cx="5638800" cy="1676400"/>
        </p:xfrm>
        <a:graphic>
          <a:graphicData uri="http://schemas.openxmlformats.org/drawingml/2006/table">
            <a:tbl>
              <a:tblPr/>
              <a:tblGrid>
                <a:gridCol w="14097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097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097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097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PName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Powergizmo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149.99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Photography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MultiTouch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203.99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Household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Hitachi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22243" name="Rectangle 35"/>
          <p:cNvSpPr>
            <a:spLocks noChangeArrowheads="1"/>
          </p:cNvSpPr>
          <p:nvPr/>
        </p:nvSpPr>
        <p:spPr bwMode="auto">
          <a:xfrm>
            <a:off x="228600" y="3657600"/>
            <a:ext cx="4137671" cy="120032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*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Product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Pname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like ‘%e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%’;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2244" name="Text Box 36"/>
          <p:cNvSpPr txBox="1">
            <a:spLocks noChangeArrowheads="1"/>
          </p:cNvSpPr>
          <p:nvPr/>
        </p:nvSpPr>
        <p:spPr bwMode="auto">
          <a:xfrm>
            <a:off x="2362200" y="1981200"/>
            <a:ext cx="97975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</a:t>
            </a:r>
            <a:endParaRPr lang="en-US" sz="16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2245" name="AutoShape 37"/>
          <p:cNvSpPr>
            <a:spLocks noChangeArrowheads="1"/>
          </p:cNvSpPr>
          <p:nvPr/>
        </p:nvSpPr>
        <p:spPr bwMode="auto">
          <a:xfrm>
            <a:off x="6019800" y="3962400"/>
            <a:ext cx="609600" cy="609600"/>
          </a:xfrm>
          <a:prstGeom prst="downArrow">
            <a:avLst>
              <a:gd name="adj1" fmla="val 50000"/>
              <a:gd name="adj2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0" y="1091625"/>
            <a:ext cx="76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 name that contains e anywhere in the name</a:t>
            </a:r>
          </a:p>
        </p:txBody>
      </p:sp>
      <p:graphicFrame>
        <p:nvGraphicFramePr>
          <p:cNvPr id="12" name="Group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95784401"/>
              </p:ext>
            </p:extLst>
          </p:nvPr>
        </p:nvGraphicFramePr>
        <p:xfrm>
          <a:off x="3213344" y="5242560"/>
          <a:ext cx="5638800" cy="1005840"/>
        </p:xfrm>
        <a:graphic>
          <a:graphicData uri="http://schemas.openxmlformats.org/drawingml/2006/table">
            <a:tbl>
              <a:tblPr/>
              <a:tblGrid>
                <a:gridCol w="14097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097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097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097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PName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Powergizmo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SingleTouch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149.99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Photography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940AC49E-A714-4EBF-A3D5-CED884721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1064D-7858-404E-AEB2-C2F33282E40A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47921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2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22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22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44" grpId="0" autoUpdateAnimBg="0"/>
      <p:bldP spid="22224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8757"/>
            <a:ext cx="7772400" cy="1143000"/>
          </a:xfrm>
        </p:spPr>
        <p:txBody>
          <a:bodyPr/>
          <a:lstStyle/>
          <a:p>
            <a:pPr algn="l"/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Like Operator with _ &amp;%</a:t>
            </a:r>
          </a:p>
        </p:txBody>
      </p:sp>
      <p:graphicFrame>
        <p:nvGraphicFramePr>
          <p:cNvPr id="222211" name="Group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62724881"/>
              </p:ext>
            </p:extLst>
          </p:nvPr>
        </p:nvGraphicFramePr>
        <p:xfrm>
          <a:off x="3352800" y="1981200"/>
          <a:ext cx="5562600" cy="1676400"/>
        </p:xfrm>
        <a:graphic>
          <a:graphicData uri="http://schemas.openxmlformats.org/drawingml/2006/table">
            <a:tbl>
              <a:tblPr/>
              <a:tblGrid>
                <a:gridCol w="13906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906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906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906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PName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Powergizmo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149.99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Photography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203.99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Household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Hitachi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22243" name="Rectangle 35"/>
          <p:cNvSpPr>
            <a:spLocks noChangeArrowheads="1"/>
          </p:cNvSpPr>
          <p:nvPr/>
        </p:nvSpPr>
        <p:spPr bwMode="auto">
          <a:xfrm>
            <a:off x="698080" y="3819435"/>
            <a:ext cx="4035079" cy="120032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*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Product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Pname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like ‘_o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%’;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2244" name="Text Box 36"/>
          <p:cNvSpPr txBox="1">
            <a:spLocks noChangeArrowheads="1"/>
          </p:cNvSpPr>
          <p:nvPr/>
        </p:nvSpPr>
        <p:spPr bwMode="auto">
          <a:xfrm>
            <a:off x="2362200" y="1981200"/>
            <a:ext cx="97975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</a:t>
            </a:r>
            <a:endParaRPr lang="en-US" sz="16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2245" name="AutoShape 37"/>
          <p:cNvSpPr>
            <a:spLocks noChangeArrowheads="1"/>
          </p:cNvSpPr>
          <p:nvPr/>
        </p:nvSpPr>
        <p:spPr bwMode="auto">
          <a:xfrm>
            <a:off x="6019800" y="3962400"/>
            <a:ext cx="609600" cy="609600"/>
          </a:xfrm>
          <a:prstGeom prst="downArrow">
            <a:avLst>
              <a:gd name="adj1" fmla="val 50000"/>
              <a:gd name="adj2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22246" name="Group 3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84470673"/>
              </p:ext>
            </p:extLst>
          </p:nvPr>
        </p:nvGraphicFramePr>
        <p:xfrm>
          <a:off x="2438400" y="5257800"/>
          <a:ext cx="6248400" cy="1066800"/>
        </p:xfrm>
        <a:graphic>
          <a:graphicData uri="http://schemas.openxmlformats.org/drawingml/2006/table">
            <a:tbl>
              <a:tblPr/>
              <a:tblGrid>
                <a:gridCol w="15621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621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621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621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PName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Powergizmo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85800" y="1199857"/>
            <a:ext cx="6261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 name with second letter ‘o’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40B4B49-1B89-4C6E-B091-4F03F6FE0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1064D-7858-404E-AEB2-C2F33282E40A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52446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2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22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22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22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44" grpId="0" autoUpdateAnimBg="0"/>
      <p:bldP spid="22224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8757"/>
            <a:ext cx="7772400" cy="1143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l"/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Like Operator with %</a:t>
            </a:r>
          </a:p>
        </p:txBody>
      </p:sp>
      <p:graphicFrame>
        <p:nvGraphicFramePr>
          <p:cNvPr id="222211" name="Group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98227217"/>
              </p:ext>
            </p:extLst>
          </p:nvPr>
        </p:nvGraphicFramePr>
        <p:xfrm>
          <a:off x="3352800" y="1981200"/>
          <a:ext cx="5638800" cy="1676400"/>
        </p:xfrm>
        <a:graphic>
          <a:graphicData uri="http://schemas.openxmlformats.org/drawingml/2006/table">
            <a:tbl>
              <a:tblPr/>
              <a:tblGrid>
                <a:gridCol w="14097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097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097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097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PName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Powergizmo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149.99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Photography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MultiTouch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203.99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Household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Hitachi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22243" name="Rectangle 35"/>
          <p:cNvSpPr>
            <a:spLocks noChangeArrowheads="1"/>
          </p:cNvSpPr>
          <p:nvPr/>
        </p:nvSpPr>
        <p:spPr bwMode="auto">
          <a:xfrm>
            <a:off x="533400" y="3804195"/>
            <a:ext cx="4017446" cy="120032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*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Product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Pname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like ‘%c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_’;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2244" name="Text Box 36"/>
          <p:cNvSpPr txBox="1">
            <a:spLocks noChangeArrowheads="1"/>
          </p:cNvSpPr>
          <p:nvPr/>
        </p:nvSpPr>
        <p:spPr bwMode="auto">
          <a:xfrm>
            <a:off x="2362200" y="1981200"/>
            <a:ext cx="97975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</a:t>
            </a:r>
            <a:endParaRPr lang="en-US" sz="16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2245" name="AutoShape 37"/>
          <p:cNvSpPr>
            <a:spLocks noChangeArrowheads="1"/>
          </p:cNvSpPr>
          <p:nvPr/>
        </p:nvSpPr>
        <p:spPr bwMode="auto">
          <a:xfrm>
            <a:off x="6019800" y="3962400"/>
            <a:ext cx="609600" cy="609600"/>
          </a:xfrm>
          <a:prstGeom prst="downArrow">
            <a:avLst>
              <a:gd name="adj1" fmla="val 50000"/>
              <a:gd name="adj2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1368" y="1139731"/>
            <a:ext cx="7761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 name with second last character ‘c’</a:t>
            </a:r>
          </a:p>
        </p:txBody>
      </p:sp>
      <p:graphicFrame>
        <p:nvGraphicFramePr>
          <p:cNvPr id="10" name="Group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89546955"/>
              </p:ext>
            </p:extLst>
          </p:nvPr>
        </p:nvGraphicFramePr>
        <p:xfrm>
          <a:off x="3341955" y="5318760"/>
          <a:ext cx="5573444" cy="1005840"/>
        </p:xfrm>
        <a:graphic>
          <a:graphicData uri="http://schemas.openxmlformats.org/drawingml/2006/table">
            <a:tbl>
              <a:tblPr/>
              <a:tblGrid>
                <a:gridCol w="139336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9336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9336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9336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PName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SingleTouch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149.99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Photography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MultiTouch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203.99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Household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Hitachi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CF7C45F2-2BDE-4D9A-A24C-6C2F79E87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1064D-7858-404E-AEB2-C2F33282E40A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59684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2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22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22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44" grpId="0" autoUpdateAnimBg="0"/>
      <p:bldP spid="22224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78703"/>
            <a:ext cx="7772400" cy="1143000"/>
          </a:xfrm>
        </p:spPr>
        <p:txBody>
          <a:bodyPr/>
          <a:lstStyle/>
          <a:p>
            <a:pPr algn="l"/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Eliminating Duplicates</a:t>
            </a:r>
          </a:p>
        </p:txBody>
      </p:sp>
      <p:sp>
        <p:nvSpPr>
          <p:cNvPr id="231427" name="Rectangle 3"/>
          <p:cNvSpPr>
            <a:spLocks noChangeArrowheads="1"/>
          </p:cNvSpPr>
          <p:nvPr/>
        </p:nvSpPr>
        <p:spPr bwMode="auto">
          <a:xfrm>
            <a:off x="762000" y="2133600"/>
            <a:ext cx="4310860" cy="83099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>
                <a:solidFill>
                  <a:srgbClr val="FF5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DISTINCT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category</a:t>
            </a:r>
          </a:p>
          <a:p>
            <a:pPr eaLnBrk="0" hangingPunct="0"/>
            <a:r>
              <a:rPr lang="en-US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Product;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1428" name="Text Box 4"/>
          <p:cNvSpPr txBox="1">
            <a:spLocks noChangeArrowheads="1"/>
          </p:cNvSpPr>
          <p:nvPr/>
        </p:nvSpPr>
        <p:spPr bwMode="auto">
          <a:xfrm>
            <a:off x="1524000" y="3733800"/>
            <a:ext cx="187904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Compare to:</a:t>
            </a:r>
          </a:p>
        </p:txBody>
      </p:sp>
      <p:sp>
        <p:nvSpPr>
          <p:cNvPr id="231429" name="Rectangle 5"/>
          <p:cNvSpPr>
            <a:spLocks noChangeArrowheads="1"/>
          </p:cNvSpPr>
          <p:nvPr/>
        </p:nvSpPr>
        <p:spPr bwMode="auto">
          <a:xfrm>
            <a:off x="838200" y="4876800"/>
            <a:ext cx="2812821" cy="83099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category</a:t>
            </a:r>
          </a:p>
          <a:p>
            <a:pPr eaLnBrk="0" hangingPunct="0"/>
            <a:r>
              <a:rPr lang="en-US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Product;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31430" name="Group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11766641"/>
              </p:ext>
            </p:extLst>
          </p:nvPr>
        </p:nvGraphicFramePr>
        <p:xfrm>
          <a:off x="6324600" y="4343400"/>
          <a:ext cx="1676400" cy="1828800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Photography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Household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31444" name="Group 2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136033499"/>
              </p:ext>
            </p:extLst>
          </p:nvPr>
        </p:nvGraphicFramePr>
        <p:xfrm>
          <a:off x="6248400" y="1905000"/>
          <a:ext cx="1752600" cy="1463040"/>
        </p:xfrm>
        <a:graphic>
          <a:graphicData uri="http://schemas.openxmlformats.org/drawingml/2006/table">
            <a:tbl>
              <a:tblPr/>
              <a:tblGrid>
                <a:gridCol w="17526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Photography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Household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31456" name="AutoShape 32"/>
          <p:cNvSpPr>
            <a:spLocks noChangeArrowheads="1"/>
          </p:cNvSpPr>
          <p:nvPr/>
        </p:nvSpPr>
        <p:spPr bwMode="auto">
          <a:xfrm>
            <a:off x="5257800" y="2146548"/>
            <a:ext cx="685800" cy="917079"/>
          </a:xfrm>
          <a:prstGeom prst="rightArrow">
            <a:avLst>
              <a:gd name="adj1" fmla="val 50000"/>
              <a:gd name="adj2" fmla="val 5024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1457" name="AutoShape 33"/>
          <p:cNvSpPr>
            <a:spLocks noChangeArrowheads="1"/>
          </p:cNvSpPr>
          <p:nvPr/>
        </p:nvSpPr>
        <p:spPr bwMode="auto">
          <a:xfrm>
            <a:off x="5181600" y="4813548"/>
            <a:ext cx="685800" cy="917079"/>
          </a:xfrm>
          <a:prstGeom prst="rightArrow">
            <a:avLst>
              <a:gd name="adj1" fmla="val 50000"/>
              <a:gd name="adj2" fmla="val 5024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E1191458-908F-499C-961B-CACDCC5E1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1064D-7858-404E-AEB2-C2F33282E40A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fontAlgn="base">
              <a:spcAft>
                <a:spcPct val="0"/>
              </a:spcAft>
            </a:pPr>
            <a:r>
              <a:rPr lang="en-US" sz="3600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Aggregate Functions</a:t>
            </a:r>
          </a:p>
        </p:txBody>
      </p:sp>
      <p:sp>
        <p:nvSpPr>
          <p:cNvPr id="274436" name="Rectangle 4"/>
          <p:cNvSpPr>
            <a:spLocks noChangeArrowheads="1"/>
          </p:cNvSpPr>
          <p:nvPr/>
        </p:nvSpPr>
        <p:spPr bwMode="auto">
          <a:xfrm>
            <a:off x="428625" y="4419600"/>
            <a:ext cx="781976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Except count, all aggregations apply to a single attribute</a:t>
            </a:r>
          </a:p>
        </p:txBody>
      </p:sp>
      <p:sp>
        <p:nvSpPr>
          <p:cNvPr id="274438" name="Text Box 6"/>
          <p:cNvSpPr txBox="1">
            <a:spLocks noChangeArrowheads="1"/>
          </p:cNvSpPr>
          <p:nvPr/>
        </p:nvSpPr>
        <p:spPr bwMode="auto">
          <a:xfrm>
            <a:off x="457200" y="1295400"/>
            <a:ext cx="6457024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SQL supports several aggregation operations:</a:t>
            </a:r>
          </a:p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marR="0" lvl="0" indent="-68580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Sum</a:t>
            </a:r>
          </a:p>
          <a:p>
            <a:pPr marL="685800" marR="0" lvl="0" indent="-68580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</a:p>
          <a:p>
            <a:pPr marL="685800" marR="0" lvl="0" indent="-68580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Min</a:t>
            </a:r>
          </a:p>
          <a:p>
            <a:pPr marL="685800" marR="0" lvl="0" indent="-68580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Avg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marR="0" lvl="0" indent="-68580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Count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BFEA2AFE-DEDE-4FF5-BE3A-96A0BD177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1064D-7858-404E-AEB2-C2F33282E40A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2211" name="Group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98838135"/>
              </p:ext>
            </p:extLst>
          </p:nvPr>
        </p:nvGraphicFramePr>
        <p:xfrm>
          <a:off x="3352800" y="1981200"/>
          <a:ext cx="5638800" cy="1676400"/>
        </p:xfrm>
        <a:graphic>
          <a:graphicData uri="http://schemas.openxmlformats.org/drawingml/2006/table">
            <a:tbl>
              <a:tblPr/>
              <a:tblGrid>
                <a:gridCol w="14097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097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097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097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PName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339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Powergizmo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149.99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Photography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203.99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Household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Hitachi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22243" name="Rectangle 35"/>
          <p:cNvSpPr>
            <a:spLocks noChangeArrowheads="1"/>
          </p:cNvSpPr>
          <p:nvPr/>
        </p:nvSpPr>
        <p:spPr bwMode="auto">
          <a:xfrm>
            <a:off x="990600" y="3960168"/>
            <a:ext cx="2612703" cy="83099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SELECT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sum(price)</a:t>
            </a:r>
            <a:b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FROM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Product;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244" name="Text Box 36"/>
          <p:cNvSpPr txBox="1">
            <a:spLocks noChangeArrowheads="1"/>
          </p:cNvSpPr>
          <p:nvPr/>
        </p:nvSpPr>
        <p:spPr bwMode="auto">
          <a:xfrm>
            <a:off x="2362200" y="1981200"/>
            <a:ext cx="9199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Product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245" name="AutoShape 37"/>
          <p:cNvSpPr>
            <a:spLocks noChangeArrowheads="1"/>
          </p:cNvSpPr>
          <p:nvPr/>
        </p:nvSpPr>
        <p:spPr bwMode="auto">
          <a:xfrm>
            <a:off x="6019800" y="4169808"/>
            <a:ext cx="609600" cy="609600"/>
          </a:xfrm>
          <a:prstGeom prst="downArrow">
            <a:avLst>
              <a:gd name="adj1" fmla="val 50000"/>
              <a:gd name="adj2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" y="1155412"/>
            <a:ext cx="104652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Sum of Price of all Products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67200" y="5105400"/>
            <a:ext cx="3505200" cy="36933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403.96</a:t>
            </a: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="" xmlns:a16="http://schemas.microsoft.com/office/drawing/2014/main" id="{45E0615C-A4E5-4341-9864-D58A361128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fontAlgn="base">
              <a:spcAft>
                <a:spcPct val="0"/>
              </a:spcAft>
            </a:pPr>
            <a:r>
              <a:rPr lang="en-US" sz="3600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Aggregate Functions – SUM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3C4FB51-B63F-4EE3-A15B-D6B177444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1064D-7858-404E-AEB2-C2F33282E40A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18987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2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22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22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44" grpId="0" autoUpdateAnimBg="0"/>
      <p:bldP spid="222245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2211" name="Group 3"/>
          <p:cNvGraphicFramePr>
            <a:graphicFrameLocks noGrp="1"/>
          </p:cNvGraphicFramePr>
          <p:nvPr/>
        </p:nvGraphicFramePr>
        <p:xfrm>
          <a:off x="3352800" y="1981200"/>
          <a:ext cx="5638800" cy="1676400"/>
        </p:xfrm>
        <a:graphic>
          <a:graphicData uri="http://schemas.openxmlformats.org/drawingml/2006/table">
            <a:tbl>
              <a:tblPr/>
              <a:tblGrid>
                <a:gridCol w="14097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097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097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097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PName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339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Powergizmo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149.99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Photography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203.99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Household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Hitachi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22243" name="Rectangle 35"/>
          <p:cNvSpPr>
            <a:spLocks noChangeArrowheads="1"/>
          </p:cNvSpPr>
          <p:nvPr/>
        </p:nvSpPr>
        <p:spPr bwMode="auto">
          <a:xfrm>
            <a:off x="990600" y="3960168"/>
            <a:ext cx="2608215" cy="83099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SELECT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max(price)</a:t>
            </a:r>
            <a:b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FROM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Product;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244" name="Text Box 36"/>
          <p:cNvSpPr txBox="1">
            <a:spLocks noChangeArrowheads="1"/>
          </p:cNvSpPr>
          <p:nvPr/>
        </p:nvSpPr>
        <p:spPr bwMode="auto">
          <a:xfrm>
            <a:off x="2362200" y="1981200"/>
            <a:ext cx="9199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Product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245" name="AutoShape 37"/>
          <p:cNvSpPr>
            <a:spLocks noChangeArrowheads="1"/>
          </p:cNvSpPr>
          <p:nvPr/>
        </p:nvSpPr>
        <p:spPr bwMode="auto">
          <a:xfrm>
            <a:off x="6019800" y="4169808"/>
            <a:ext cx="609600" cy="609600"/>
          </a:xfrm>
          <a:prstGeom prst="downArrow">
            <a:avLst>
              <a:gd name="adj1" fmla="val 50000"/>
              <a:gd name="adj2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" y="1155412"/>
            <a:ext cx="104652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Max of Price of all Products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="" xmlns:a16="http://schemas.microsoft.com/office/drawing/2014/main" id="{45E0615C-A4E5-4341-9864-D58A361128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fontAlgn="base">
              <a:spcAft>
                <a:spcPct val="0"/>
              </a:spcAft>
            </a:pPr>
            <a:r>
              <a:rPr lang="en-US" sz="3600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Aggregate Functions – MAX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1C635C0-B63E-4A74-BA6E-0D1501B27984}"/>
              </a:ext>
            </a:extLst>
          </p:cNvPr>
          <p:cNvSpPr txBox="1"/>
          <p:nvPr/>
        </p:nvSpPr>
        <p:spPr>
          <a:xfrm>
            <a:off x="4267200" y="5105400"/>
            <a:ext cx="3505200" cy="46166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203.96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44AF0718-7FDF-4079-9A02-9B27B5295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1064D-7858-404E-AEB2-C2F33282E40A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76818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2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22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22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44" grpId="0" autoUpdateAnimBg="0"/>
      <p:bldP spid="22224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1027">
            <a:extLst>
              <a:ext uri="{FF2B5EF4-FFF2-40B4-BE49-F238E27FC236}">
                <a16:creationId xmlns="" xmlns:a16="http://schemas.microsoft.com/office/drawing/2014/main" id="{5993F562-67E7-4160-BB75-A1EDBE3A37E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685801"/>
            <a:ext cx="9144000" cy="5305424"/>
          </a:xfrm>
        </p:spPr>
        <p:txBody>
          <a:bodyPr/>
          <a:lstStyle/>
          <a:p>
            <a:pPr marL="457200" indent="-457200">
              <a:buClr>
                <a:srgbClr val="FF0000"/>
              </a:buClr>
              <a:buFont typeface="+mj-lt"/>
              <a:buAutoNum type="arabicPeriod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Atomicity of updates</a:t>
            </a:r>
          </a:p>
          <a:p>
            <a:pPr lvl="1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Failures may leave database in an inconsistent state with partial updates carried out</a:t>
            </a:r>
          </a:p>
          <a:p>
            <a:pPr lvl="1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E.g. transfer of funds from one account to another should either complete or not happen at all</a:t>
            </a:r>
          </a:p>
          <a:p>
            <a:pPr marL="457200" indent="-457200">
              <a:buClr>
                <a:srgbClr val="FF0000"/>
              </a:buClr>
              <a:buFont typeface="+mj-lt"/>
              <a:buAutoNum type="arabicPeriod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Concurrent access by multiple users</a:t>
            </a:r>
          </a:p>
          <a:p>
            <a:pPr lvl="1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Concurrent accessed needed for performance</a:t>
            </a:r>
          </a:p>
          <a:p>
            <a:pPr lvl="1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Uncontrolled concurrent accesses can lead to inconsistencies</a:t>
            </a:r>
          </a:p>
          <a:p>
            <a:pPr lvl="2">
              <a:buClr>
                <a:srgbClr val="FF0000"/>
              </a:buClr>
              <a:buFont typeface="Courier New" panose="02070309020205020404" pitchFamily="49" charset="0"/>
              <a:buChar char="o"/>
            </a:pPr>
            <a:r>
              <a:rPr lang="en-US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E.g. two people reading a balance and updating it at the same time</a:t>
            </a:r>
          </a:p>
          <a:p>
            <a:pPr marL="457200" indent="-457200">
              <a:buClr>
                <a:srgbClr val="FF0000"/>
              </a:buClr>
              <a:buFont typeface="+mj-lt"/>
              <a:buAutoNum type="arabicPeriod"/>
            </a:pPr>
            <a:r>
              <a:rPr lang="en-US" altLang="en-US" sz="24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Security problems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="" xmlns:a16="http://schemas.microsoft.com/office/drawing/2014/main" id="{A44A6F5D-C4A4-467A-B989-F04542593F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0"/>
            <a:ext cx="846296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" charset="0"/>
              </a:defRPr>
            </a:lvl9pPr>
          </a:lstStyle>
          <a:p>
            <a:pPr>
              <a:defRPr/>
            </a:pPr>
            <a:r>
              <a:rPr lang="en-US" sz="4000" kern="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do we use DBMS (contd..)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9824BEFD-CBE0-44A3-B97D-1133BB4B4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B8A0-256C-4B96-988E-43E51EA7086C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2211" name="Group 3"/>
          <p:cNvGraphicFramePr>
            <a:graphicFrameLocks noGrp="1"/>
          </p:cNvGraphicFramePr>
          <p:nvPr/>
        </p:nvGraphicFramePr>
        <p:xfrm>
          <a:off x="3352800" y="1981200"/>
          <a:ext cx="5638800" cy="1676400"/>
        </p:xfrm>
        <a:graphic>
          <a:graphicData uri="http://schemas.openxmlformats.org/drawingml/2006/table">
            <a:tbl>
              <a:tblPr/>
              <a:tblGrid>
                <a:gridCol w="14097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097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097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097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PName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339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Powergizmo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149.99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Photography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203.99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Household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Hitachi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22243" name="Rectangle 35"/>
          <p:cNvSpPr>
            <a:spLocks noChangeArrowheads="1"/>
          </p:cNvSpPr>
          <p:nvPr/>
        </p:nvSpPr>
        <p:spPr bwMode="auto">
          <a:xfrm>
            <a:off x="990600" y="3960168"/>
            <a:ext cx="2563009" cy="83099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SELECT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min(price)</a:t>
            </a:r>
            <a:b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FROM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Product;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244" name="Text Box 36"/>
          <p:cNvSpPr txBox="1">
            <a:spLocks noChangeArrowheads="1"/>
          </p:cNvSpPr>
          <p:nvPr/>
        </p:nvSpPr>
        <p:spPr bwMode="auto">
          <a:xfrm>
            <a:off x="2362200" y="1981200"/>
            <a:ext cx="9199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Product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245" name="AutoShape 37"/>
          <p:cNvSpPr>
            <a:spLocks noChangeArrowheads="1"/>
          </p:cNvSpPr>
          <p:nvPr/>
        </p:nvSpPr>
        <p:spPr bwMode="auto">
          <a:xfrm>
            <a:off x="6019800" y="4169808"/>
            <a:ext cx="609600" cy="609600"/>
          </a:xfrm>
          <a:prstGeom prst="downArrow">
            <a:avLst>
              <a:gd name="adj1" fmla="val 50000"/>
              <a:gd name="adj2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" y="1155412"/>
            <a:ext cx="104652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Min of Price of all Products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="" xmlns:a16="http://schemas.microsoft.com/office/drawing/2014/main" id="{45E0615C-A4E5-4341-9864-D58A361128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fontAlgn="base">
              <a:spcAft>
                <a:spcPct val="0"/>
              </a:spcAft>
            </a:pPr>
            <a:r>
              <a:rPr lang="en-US" sz="3600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Aggregate Functions – MIN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19F53B73-A809-44C9-A784-712F42F1CD26}"/>
              </a:ext>
            </a:extLst>
          </p:cNvPr>
          <p:cNvSpPr txBox="1"/>
          <p:nvPr/>
        </p:nvSpPr>
        <p:spPr>
          <a:xfrm>
            <a:off x="4267200" y="5105400"/>
            <a:ext cx="3505200" cy="46166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19.99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0F65D7AF-2ADA-45CE-B5B5-A9335BE8C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1064D-7858-404E-AEB2-C2F33282E40A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38274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2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22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22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44" grpId="0" autoUpdateAnimBg="0"/>
      <p:bldP spid="222245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2211" name="Group 3"/>
          <p:cNvGraphicFramePr>
            <a:graphicFrameLocks noGrp="1"/>
          </p:cNvGraphicFramePr>
          <p:nvPr/>
        </p:nvGraphicFramePr>
        <p:xfrm>
          <a:off x="3352800" y="1981200"/>
          <a:ext cx="5638800" cy="1676400"/>
        </p:xfrm>
        <a:graphic>
          <a:graphicData uri="http://schemas.openxmlformats.org/drawingml/2006/table">
            <a:tbl>
              <a:tblPr/>
              <a:tblGrid>
                <a:gridCol w="14097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097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097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097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PName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339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Powergizmo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149.99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Photography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203.99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Household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Hitachi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22243" name="Rectangle 35"/>
          <p:cNvSpPr>
            <a:spLocks noChangeArrowheads="1"/>
          </p:cNvSpPr>
          <p:nvPr/>
        </p:nvSpPr>
        <p:spPr bwMode="auto">
          <a:xfrm>
            <a:off x="990600" y="3960168"/>
            <a:ext cx="2507161" cy="83099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SELECT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avg(price)</a:t>
            </a:r>
            <a:b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FROM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Product;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244" name="Text Box 36"/>
          <p:cNvSpPr txBox="1">
            <a:spLocks noChangeArrowheads="1"/>
          </p:cNvSpPr>
          <p:nvPr/>
        </p:nvSpPr>
        <p:spPr bwMode="auto">
          <a:xfrm>
            <a:off x="2362200" y="1981200"/>
            <a:ext cx="9199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Product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245" name="AutoShape 37"/>
          <p:cNvSpPr>
            <a:spLocks noChangeArrowheads="1"/>
          </p:cNvSpPr>
          <p:nvPr/>
        </p:nvSpPr>
        <p:spPr bwMode="auto">
          <a:xfrm>
            <a:off x="6019800" y="4169808"/>
            <a:ext cx="609600" cy="609600"/>
          </a:xfrm>
          <a:prstGeom prst="downArrow">
            <a:avLst>
              <a:gd name="adj1" fmla="val 50000"/>
              <a:gd name="adj2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" y="1155412"/>
            <a:ext cx="104652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8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Avg</a:t>
            </a:r>
            <a:r>
              <a:rPr kumimoji="0" lang="en-IN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of Price of all Products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="" xmlns:a16="http://schemas.microsoft.com/office/drawing/2014/main" id="{45E0615C-A4E5-4341-9864-D58A361128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fontAlgn="base">
              <a:spcAft>
                <a:spcPct val="0"/>
              </a:spcAft>
            </a:pPr>
            <a:r>
              <a:rPr lang="en-US" sz="3600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Aggregate Functions – AVG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096D84E-4451-4BE7-A2A7-6B6F1139C917}"/>
              </a:ext>
            </a:extLst>
          </p:cNvPr>
          <p:cNvSpPr txBox="1"/>
          <p:nvPr/>
        </p:nvSpPr>
        <p:spPr>
          <a:xfrm>
            <a:off x="4267200" y="5105400"/>
            <a:ext cx="3505200" cy="46166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100.99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BB6D87D-D09E-4D75-9E83-52B22FE9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1064D-7858-404E-AEB2-C2F33282E40A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80874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2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22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22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44" grpId="0" autoUpdateAnimBg="0"/>
      <p:bldP spid="222245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2211" name="Group 3"/>
          <p:cNvGraphicFramePr>
            <a:graphicFrameLocks noGrp="1"/>
          </p:cNvGraphicFramePr>
          <p:nvPr/>
        </p:nvGraphicFramePr>
        <p:xfrm>
          <a:off x="3352800" y="1981200"/>
          <a:ext cx="5638800" cy="1676400"/>
        </p:xfrm>
        <a:graphic>
          <a:graphicData uri="http://schemas.openxmlformats.org/drawingml/2006/table">
            <a:tbl>
              <a:tblPr/>
              <a:tblGrid>
                <a:gridCol w="14097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097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097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097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PName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339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Powergizmo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149.99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Photography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203.99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Household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Hitachi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22243" name="Rectangle 35"/>
          <p:cNvSpPr>
            <a:spLocks noChangeArrowheads="1"/>
          </p:cNvSpPr>
          <p:nvPr/>
        </p:nvSpPr>
        <p:spPr bwMode="auto">
          <a:xfrm>
            <a:off x="990600" y="3960168"/>
            <a:ext cx="2798010" cy="83099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SELECT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count(price)</a:t>
            </a:r>
            <a:b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FROM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Product;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244" name="Text Box 36"/>
          <p:cNvSpPr txBox="1">
            <a:spLocks noChangeArrowheads="1"/>
          </p:cNvSpPr>
          <p:nvPr/>
        </p:nvSpPr>
        <p:spPr bwMode="auto">
          <a:xfrm>
            <a:off x="2362200" y="1981200"/>
            <a:ext cx="9199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Product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245" name="AutoShape 37"/>
          <p:cNvSpPr>
            <a:spLocks noChangeArrowheads="1"/>
          </p:cNvSpPr>
          <p:nvPr/>
        </p:nvSpPr>
        <p:spPr bwMode="auto">
          <a:xfrm>
            <a:off x="6019800" y="4169808"/>
            <a:ext cx="609600" cy="609600"/>
          </a:xfrm>
          <a:prstGeom prst="downArrow">
            <a:avLst>
              <a:gd name="adj1" fmla="val 50000"/>
              <a:gd name="adj2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" y="1155412"/>
            <a:ext cx="104652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Total number of Products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="" xmlns:a16="http://schemas.microsoft.com/office/drawing/2014/main" id="{45E0615C-A4E5-4341-9864-D58A361128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fontAlgn="base">
              <a:spcAft>
                <a:spcPct val="0"/>
              </a:spcAft>
            </a:pPr>
            <a:r>
              <a:rPr lang="en-US" sz="3600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Aggregate Functions – COUNT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1146BCD9-B2F5-4449-AA6F-02B29B532846}"/>
              </a:ext>
            </a:extLst>
          </p:cNvPr>
          <p:cNvSpPr txBox="1"/>
          <p:nvPr/>
        </p:nvSpPr>
        <p:spPr>
          <a:xfrm>
            <a:off x="4267200" y="5105400"/>
            <a:ext cx="3505200" cy="46166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9C6A8EBA-C5BA-46CD-8E83-E1756872E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1064D-7858-404E-AEB2-C2F33282E40A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13" name="Rectangle 35"/>
          <p:cNvSpPr>
            <a:spLocks noChangeArrowheads="1"/>
          </p:cNvSpPr>
          <p:nvPr/>
        </p:nvSpPr>
        <p:spPr bwMode="auto">
          <a:xfrm>
            <a:off x="990600" y="5265003"/>
            <a:ext cx="2482218" cy="83099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SELECT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count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(*)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/>
            </a:r>
            <a:b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FROM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Product;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7701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2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22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22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44" grpId="0" autoUpdateAnimBg="0"/>
      <p:bldP spid="222245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1" name="Rectangle 3"/>
          <p:cNvSpPr>
            <a:spLocks noGrp="1" noChangeArrowheads="1"/>
          </p:cNvSpPr>
          <p:nvPr>
            <p:ph type="title"/>
          </p:nvPr>
        </p:nvSpPr>
        <p:spPr>
          <a:xfrm>
            <a:off x="600075" y="152400"/>
            <a:ext cx="7772400" cy="1143000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Examples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43150007"/>
              </p:ext>
            </p:extLst>
          </p:nvPr>
        </p:nvGraphicFramePr>
        <p:xfrm>
          <a:off x="419100" y="990600"/>
          <a:ext cx="8572500" cy="53047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2862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35469">
                <a:tc>
                  <a:txBody>
                    <a:bodyPr/>
                    <a:lstStyle/>
                    <a:p>
                      <a:pPr algn="ctr"/>
                      <a:r>
                        <a:rPr lang="en-IN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Sql</a:t>
                      </a:r>
                      <a:endParaRPr lang="en-IN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409084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 price of Gadgets category Products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Select Max(price)</a:t>
                      </a:r>
                      <a:r>
                        <a:rPr lang="en-IN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from product where category=“Gadgets”</a:t>
                      </a:r>
                      <a:endParaRPr lang="en-IN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851151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no of products in</a:t>
                      </a:r>
                      <a:r>
                        <a:rPr lang="en-IN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Household category</a:t>
                      </a:r>
                      <a:endParaRPr lang="en-IN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Select count(*)</a:t>
                      </a:r>
                      <a:r>
                        <a:rPr lang="en-IN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from product where Category=“Household”</a:t>
                      </a:r>
                      <a:endParaRPr lang="en-IN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IN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409084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Count total no. of categories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Select Count(Distinct(category) ) from product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0A6081A-ABCB-4849-A3BD-DA0DBFA2A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1064D-7858-404E-AEB2-C2F33282E40A}" type="slidenum">
              <a:rPr lang="en-US" smtClean="0"/>
              <a:pPr/>
              <a:t>53</a:t>
            </a:fld>
            <a:endParaRPr lang="en-US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70269785"/>
              </p:ext>
            </p:extLst>
          </p:nvPr>
        </p:nvGraphicFramePr>
        <p:xfrm>
          <a:off x="152400" y="2286000"/>
          <a:ext cx="8839200" cy="396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4977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8942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25950">
                <a:tc>
                  <a:txBody>
                    <a:bodyPr/>
                    <a:lstStyle/>
                    <a:p>
                      <a:pPr algn="ctr"/>
                      <a:r>
                        <a:rPr lang="en-IN" sz="2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Problem Statement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SQL Query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06401">
                <a:tc>
                  <a:txBody>
                    <a:bodyPr/>
                    <a:lstStyle/>
                    <a:p>
                      <a:r>
                        <a:rPr lang="en-IN" sz="2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Average Price of Gizmo Works</a:t>
                      </a:r>
                      <a:r>
                        <a:rPr lang="en-IN" sz="23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manufacturer</a:t>
                      </a:r>
                      <a:endParaRPr lang="en-IN" sz="2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36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01249">
                <a:tc>
                  <a:txBody>
                    <a:bodyPr/>
                    <a:lstStyle/>
                    <a:p>
                      <a:r>
                        <a:rPr lang="en-IN" sz="2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r>
                        <a:rPr lang="en-IN" sz="23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price of </a:t>
                      </a:r>
                      <a:r>
                        <a:rPr lang="en-IN" sz="2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 Works</a:t>
                      </a:r>
                      <a:r>
                        <a:rPr lang="en-IN" sz="23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manufacturer</a:t>
                      </a:r>
                      <a:endParaRPr lang="en-IN" sz="2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36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IN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IN" sz="2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Count total number of manufacturers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36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IN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46710">
                <a:tc>
                  <a:txBody>
                    <a:bodyPr/>
                    <a:lstStyle/>
                    <a:p>
                      <a:r>
                        <a:rPr lang="en-IN" sz="2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Count number of products that contains ‘o’ in their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36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" name="Group 3">
            <a:extLst>
              <a:ext uri="{FF2B5EF4-FFF2-40B4-BE49-F238E27FC236}">
                <a16:creationId xmlns="" xmlns:a16="http://schemas.microsoft.com/office/drawing/2014/main" id="{75401286-7852-47EF-A100-4351917805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21923449"/>
              </p:ext>
            </p:extLst>
          </p:nvPr>
        </p:nvGraphicFramePr>
        <p:xfrm>
          <a:off x="2286000" y="190718"/>
          <a:ext cx="6553200" cy="1828800"/>
        </p:xfrm>
        <a:graphic>
          <a:graphicData uri="http://schemas.openxmlformats.org/drawingml/2006/table">
            <a:tbl>
              <a:tblPr/>
              <a:tblGrid>
                <a:gridCol w="16383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383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383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383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PName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339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Powergizmo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149.99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Photography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203.99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Household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Hitachi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BB86124-AAD7-4172-A0F5-067C457C5D85}"/>
              </a:ext>
            </a:extLst>
          </p:cNvPr>
          <p:cNvSpPr txBox="1"/>
          <p:nvPr/>
        </p:nvSpPr>
        <p:spPr>
          <a:xfrm>
            <a:off x="76200" y="226874"/>
            <a:ext cx="2133600" cy="1754326"/>
          </a:xfrm>
          <a:prstGeom prst="rect">
            <a:avLst/>
          </a:prstGeom>
          <a:solidFill>
            <a:srgbClr val="A3FFED"/>
          </a:solidFill>
          <a:ln>
            <a:solidFill>
              <a:srgbClr val="00FF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3600" b="1" dirty="0">
                <a:solidFill>
                  <a:srgbClr val="FF0000"/>
                </a:solidFill>
                <a:latin typeface="Ink Free" panose="03080402000500000000" pitchFamily="66" charset="0"/>
              </a:rPr>
              <a:t>WRITE THE QUERY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0334D76A-56D5-413F-BB2D-9B2E315D6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1064D-7858-404E-AEB2-C2F33282E40A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179611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Ordering the Results</a:t>
            </a:r>
          </a:p>
        </p:txBody>
      </p:sp>
      <p:sp>
        <p:nvSpPr>
          <p:cNvPr id="233475" name="Rectangle 3"/>
          <p:cNvSpPr>
            <a:spLocks noChangeArrowheads="1"/>
          </p:cNvSpPr>
          <p:nvPr/>
        </p:nvSpPr>
        <p:spPr bwMode="auto">
          <a:xfrm>
            <a:off x="304800" y="914400"/>
            <a:ext cx="8610600" cy="156966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eaLnBrk="0" hangingPunct="0"/>
            <a:r>
              <a:rPr lang="en-US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pname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price, manufacturer</a:t>
            </a:r>
          </a:p>
          <a:p>
            <a:pPr eaLnBrk="0" hangingPunct="0"/>
            <a:r>
              <a:rPr lang="en-US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Product</a:t>
            </a:r>
          </a:p>
          <a:p>
            <a:pPr eaLnBrk="0" hangingPunct="0"/>
            <a:r>
              <a:rPr lang="en-US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manufacturer=‘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GizmoWorks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AND price &gt; 50</a:t>
            </a:r>
          </a:p>
          <a:p>
            <a:pPr eaLnBrk="0" hangingPunct="0"/>
            <a:r>
              <a:rPr lang="en-US" dirty="0">
                <a:solidFill>
                  <a:srgbClr val="FF5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ORDER BY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price,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pname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3476" name="Text Box 4"/>
          <p:cNvSpPr txBox="1">
            <a:spLocks noChangeArrowheads="1"/>
          </p:cNvSpPr>
          <p:nvPr/>
        </p:nvSpPr>
        <p:spPr bwMode="auto">
          <a:xfrm>
            <a:off x="457200" y="2667000"/>
            <a:ext cx="7635875" cy="2285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 eaLnBrk="0" hangingPunct="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Ties are broken by the second attribute on the ORDER BY list, etc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eaLnBrk="0" hangingPunct="0">
              <a:buClr>
                <a:srgbClr val="FF0000"/>
              </a:buClr>
              <a:buFont typeface="Arial" panose="020B0604020202020204" pitchFamily="34" charset="0"/>
              <a:buChar char="•"/>
            </a:pPr>
            <a:endParaRPr lang="en-US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0" hangingPunct="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Also works without Where </a:t>
            </a:r>
          </a:p>
          <a:p>
            <a:pPr marL="342900" indent="-342900" eaLnBrk="0" hangingPunct="0">
              <a:buClr>
                <a:srgbClr val="FF0000"/>
              </a:buClr>
              <a:buFont typeface="Arial" panose="020B0604020202020204" pitchFamily="34" charset="0"/>
              <a:buChar char="•"/>
            </a:pP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0" hangingPunct="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Ordering is ascending, unless you specify the DESC keyword.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D49533B4-E7D9-4A52-9CB4-08BB69522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1064D-7858-404E-AEB2-C2F33282E40A}" type="slidenum">
              <a:rPr lang="en-US" smtClean="0"/>
              <a:pPr/>
              <a:t>55</a:t>
            </a:fld>
            <a:endParaRPr lang="en-US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52400" y="5124271"/>
            <a:ext cx="8610600" cy="120032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eaLnBrk="0" hangingPunct="0"/>
            <a:r>
              <a:rPr lang="en-US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pname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price, manufacturer</a:t>
            </a:r>
          </a:p>
          <a:p>
            <a:pPr eaLnBrk="0" hangingPunct="0"/>
            <a:r>
              <a:rPr lang="en-US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Product</a:t>
            </a:r>
          </a:p>
          <a:p>
            <a:pPr eaLnBrk="0" hangingPunct="0"/>
            <a:r>
              <a:rPr lang="en-US" dirty="0" smtClean="0">
                <a:solidFill>
                  <a:srgbClr val="FF5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ORDER </a:t>
            </a:r>
            <a:r>
              <a:rPr lang="en-US" dirty="0">
                <a:solidFill>
                  <a:srgbClr val="FF5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price DESC;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ChangeArrowheads="1"/>
          </p:cNvSpPr>
          <p:nvPr/>
        </p:nvSpPr>
        <p:spPr bwMode="auto">
          <a:xfrm>
            <a:off x="944251" y="3886944"/>
            <a:ext cx="2518831" cy="10156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 Category</a:t>
            </a:r>
          </a:p>
          <a:p>
            <a:pPr eaLnBrk="0" hangingPunct="0"/>
            <a:r>
              <a:rPr lang="en-US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   Product</a:t>
            </a:r>
          </a:p>
          <a:p>
            <a:pPr eaLnBrk="0" hangingPunct="0"/>
            <a:r>
              <a:rPr lang="en-US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ORDER BY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PName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35523" name="Group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95106975"/>
              </p:ext>
            </p:extLst>
          </p:nvPr>
        </p:nvGraphicFramePr>
        <p:xfrm>
          <a:off x="2286000" y="190718"/>
          <a:ext cx="6553200" cy="1828800"/>
        </p:xfrm>
        <a:graphic>
          <a:graphicData uri="http://schemas.openxmlformats.org/drawingml/2006/table">
            <a:tbl>
              <a:tblPr/>
              <a:tblGrid>
                <a:gridCol w="16383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383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383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383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PName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Powergizmo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Gadgets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149.99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Photography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MultiTouch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203.99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Household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Hitachi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35555" name="AutoShape 35"/>
          <p:cNvSpPr>
            <a:spLocks noChangeArrowheads="1"/>
          </p:cNvSpPr>
          <p:nvPr/>
        </p:nvSpPr>
        <p:spPr bwMode="auto">
          <a:xfrm>
            <a:off x="5668651" y="2451348"/>
            <a:ext cx="1066800" cy="917079"/>
          </a:xfrm>
          <a:prstGeom prst="rightArrow">
            <a:avLst>
              <a:gd name="adj1" fmla="val 50000"/>
              <a:gd name="adj2" fmla="val 5024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556" name="Text Box 36"/>
          <p:cNvSpPr txBox="1">
            <a:spLocks noChangeArrowheads="1"/>
          </p:cNvSpPr>
          <p:nvPr/>
        </p:nvSpPr>
        <p:spPr bwMode="auto">
          <a:xfrm>
            <a:off x="7040251" y="2321004"/>
            <a:ext cx="655949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35557" name="Rectangle 37"/>
          <p:cNvSpPr>
            <a:spLocks noChangeArrowheads="1"/>
          </p:cNvSpPr>
          <p:nvPr/>
        </p:nvSpPr>
        <p:spPr bwMode="auto">
          <a:xfrm>
            <a:off x="944251" y="2363687"/>
            <a:ext cx="3625095" cy="10156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DISTINCT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category</a:t>
            </a:r>
          </a:p>
          <a:p>
            <a:pPr eaLnBrk="0" hangingPunct="0"/>
            <a:r>
              <a:rPr lang="en-US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   Product</a:t>
            </a:r>
          </a:p>
          <a:p>
            <a:pPr eaLnBrk="0" hangingPunct="0"/>
            <a:r>
              <a:rPr lang="en-US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ORDER BY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category</a:t>
            </a:r>
          </a:p>
        </p:txBody>
      </p:sp>
      <p:sp>
        <p:nvSpPr>
          <p:cNvPr id="235558" name="Rectangle 38"/>
          <p:cNvSpPr>
            <a:spLocks noChangeArrowheads="1"/>
          </p:cNvSpPr>
          <p:nvPr/>
        </p:nvSpPr>
        <p:spPr bwMode="auto">
          <a:xfrm>
            <a:off x="944251" y="5410200"/>
            <a:ext cx="3625095" cy="10156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sz="20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</a:t>
            </a: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DISTINCT</a:t>
            </a: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 category</a:t>
            </a:r>
          </a:p>
          <a:p>
            <a:pPr eaLnBrk="0" hangingPunct="0"/>
            <a:r>
              <a:rPr lang="en-US" sz="20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     Product</a:t>
            </a:r>
          </a:p>
          <a:p>
            <a:pPr eaLnBrk="0" hangingPunct="0"/>
            <a:r>
              <a:rPr lang="en-US" sz="20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ORDER BY</a:t>
            </a: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 PName</a:t>
            </a:r>
          </a:p>
        </p:txBody>
      </p:sp>
      <p:sp>
        <p:nvSpPr>
          <p:cNvPr id="235559" name="AutoShape 39"/>
          <p:cNvSpPr>
            <a:spLocks noChangeArrowheads="1"/>
          </p:cNvSpPr>
          <p:nvPr/>
        </p:nvSpPr>
        <p:spPr bwMode="auto">
          <a:xfrm>
            <a:off x="5668651" y="3975348"/>
            <a:ext cx="1066800" cy="917079"/>
          </a:xfrm>
          <a:prstGeom prst="rightArrow">
            <a:avLst>
              <a:gd name="adj1" fmla="val 50000"/>
              <a:gd name="adj2" fmla="val 5024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560" name="Text Box 40"/>
          <p:cNvSpPr txBox="1">
            <a:spLocks noChangeArrowheads="1"/>
          </p:cNvSpPr>
          <p:nvPr/>
        </p:nvSpPr>
        <p:spPr bwMode="auto">
          <a:xfrm>
            <a:off x="7040251" y="3845004"/>
            <a:ext cx="655949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35561" name="AutoShape 41"/>
          <p:cNvSpPr>
            <a:spLocks noChangeArrowheads="1"/>
          </p:cNvSpPr>
          <p:nvPr/>
        </p:nvSpPr>
        <p:spPr bwMode="auto">
          <a:xfrm>
            <a:off x="5668651" y="5499348"/>
            <a:ext cx="1066800" cy="917079"/>
          </a:xfrm>
          <a:prstGeom prst="rightArrow">
            <a:avLst>
              <a:gd name="adj1" fmla="val 50000"/>
              <a:gd name="adj2" fmla="val 5024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562" name="Text Box 42"/>
          <p:cNvSpPr txBox="1">
            <a:spLocks noChangeArrowheads="1"/>
          </p:cNvSpPr>
          <p:nvPr/>
        </p:nvSpPr>
        <p:spPr bwMode="auto">
          <a:xfrm>
            <a:off x="7040251" y="5369004"/>
            <a:ext cx="655949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A61A131-05C4-4A93-9CB8-A37756FE76D0}"/>
              </a:ext>
            </a:extLst>
          </p:cNvPr>
          <p:cNvSpPr txBox="1"/>
          <p:nvPr/>
        </p:nvSpPr>
        <p:spPr>
          <a:xfrm>
            <a:off x="76200" y="226874"/>
            <a:ext cx="2133600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3600" b="1" dirty="0">
                <a:solidFill>
                  <a:srgbClr val="FF0000"/>
                </a:solidFill>
                <a:latin typeface="Ink Free" panose="03080402000500000000" pitchFamily="66" charset="0"/>
              </a:rPr>
              <a:t>FIND THE RESULT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DD6565E-E547-426F-9073-CD7FAFCF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D6FB0-553B-4FD4-A38D-C79439414E59}" type="slidenum">
              <a:rPr lang="en-US" smtClean="0"/>
              <a:pPr/>
              <a:t>56</a:t>
            </a:fld>
            <a:endParaRPr lang="en-US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6C2FB02E-CDEE-4738-BE5E-2137C50BA22E}"/>
              </a:ext>
            </a:extLst>
          </p:cNvPr>
          <p:cNvSpPr txBox="1"/>
          <p:nvPr/>
        </p:nvSpPr>
        <p:spPr>
          <a:xfrm>
            <a:off x="2819400" y="2971800"/>
            <a:ext cx="502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Practice Exercise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C3716EF-F86B-46EC-B2CD-ABBA7569A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D6FB0-553B-4FD4-A38D-C79439414E59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5248090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81000" y="1752600"/>
          <a:ext cx="7772400" cy="42672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908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5908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804679">
                <a:tc>
                  <a:txBody>
                    <a:bodyPr/>
                    <a:lstStyle/>
                    <a:p>
                      <a:r>
                        <a:rPr lang="en-IN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Attribute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Data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Constraints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04679">
                <a:tc>
                  <a:txBody>
                    <a:bodyPr/>
                    <a:lstStyle/>
                    <a:p>
                      <a:r>
                        <a:rPr lang="en-IN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Cname</a:t>
                      </a:r>
                      <a:endParaRPr lang="en-IN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Varchar</a:t>
                      </a:r>
                      <a:endParaRPr lang="en-IN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Primary</a:t>
                      </a:r>
                      <a:r>
                        <a:rPr lang="en-IN" sz="2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Key</a:t>
                      </a:r>
                      <a:endParaRPr lang="en-IN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04679">
                <a:tc>
                  <a:txBody>
                    <a:bodyPr/>
                    <a:lstStyle/>
                    <a:p>
                      <a:r>
                        <a:rPr lang="en-IN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Reg_Date</a:t>
                      </a:r>
                      <a:endParaRPr lang="en-IN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Null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48485">
                <a:tc>
                  <a:txBody>
                    <a:bodyPr/>
                    <a:lstStyle/>
                    <a:p>
                      <a:r>
                        <a:rPr lang="en-IN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Stock_Price</a:t>
                      </a:r>
                      <a:endParaRPr lang="en-IN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04679">
                <a:tc>
                  <a:txBody>
                    <a:bodyPr/>
                    <a:lstStyle/>
                    <a:p>
                      <a:r>
                        <a:rPr lang="en-IN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Country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Varchar</a:t>
                      </a:r>
                      <a:endParaRPr lang="en-IN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9600" y="228600"/>
            <a:ext cx="8305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 a new table in your current database  ‘COMPANY’ with the following schema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344AA4A-57CE-4011-88BA-1C1201372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1064D-7858-404E-AEB2-C2F33282E40A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2766322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232543059"/>
              </p:ext>
            </p:extLst>
          </p:nvPr>
        </p:nvGraphicFramePr>
        <p:xfrm>
          <a:off x="838200" y="1752600"/>
          <a:ext cx="6934200" cy="2362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14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114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114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45447">
                <a:tc>
                  <a:txBody>
                    <a:bodyPr/>
                    <a:lstStyle/>
                    <a:p>
                      <a:r>
                        <a:rPr lang="en-IN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Attribute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Data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Constraints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45447">
                <a:tc>
                  <a:txBody>
                    <a:bodyPr/>
                    <a:lstStyle/>
                    <a:p>
                      <a:r>
                        <a:rPr lang="en-IN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CompName</a:t>
                      </a:r>
                      <a:endParaRPr lang="en-IN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Varchar</a:t>
                      </a:r>
                      <a:endParaRPr lang="en-IN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Primary</a:t>
                      </a:r>
                      <a:r>
                        <a:rPr lang="en-IN" sz="2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Key</a:t>
                      </a:r>
                      <a:endParaRPr lang="en-IN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45447">
                <a:tc>
                  <a:txBody>
                    <a:bodyPr/>
                    <a:lstStyle/>
                    <a:p>
                      <a:r>
                        <a:rPr lang="en-IN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RegDate</a:t>
                      </a:r>
                      <a:endParaRPr lang="en-IN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Null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80411">
                <a:tc>
                  <a:txBody>
                    <a:bodyPr/>
                    <a:lstStyle/>
                    <a:p>
                      <a:r>
                        <a:rPr lang="en-IN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StockPrice</a:t>
                      </a:r>
                      <a:endParaRPr lang="en-IN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45447">
                <a:tc>
                  <a:txBody>
                    <a:bodyPr/>
                    <a:lstStyle/>
                    <a:p>
                      <a:r>
                        <a:rPr lang="en-IN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Country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Varchar</a:t>
                      </a:r>
                      <a:endParaRPr lang="en-IN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9600" y="466129"/>
            <a:ext cx="8077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 a new table named ‘COMPDTLS’ in your current database with the following schema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BDC99C2-86B5-4FFB-AE37-4DE40A619F86}"/>
              </a:ext>
            </a:extLst>
          </p:cNvPr>
          <p:cNvSpPr/>
          <p:nvPr/>
        </p:nvSpPr>
        <p:spPr>
          <a:xfrm>
            <a:off x="838200" y="4343400"/>
            <a:ext cx="6934200" cy="1421928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COMPDTLS(	</a:t>
            </a:r>
            <a:r>
              <a:rPr lang="en-US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CompName</a:t>
            </a:r>
            <a:r>
              <a:rPr lang="en-US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varchar Primary Key,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	</a:t>
            </a:r>
            <a:r>
              <a:rPr lang="en-US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RegDate</a:t>
            </a:r>
            <a:r>
              <a:rPr lang="en-US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Date Not Null,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	</a:t>
            </a:r>
            <a:r>
              <a:rPr lang="en-US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StockPrice</a:t>
            </a:r>
            <a:r>
              <a:rPr lang="en-US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Float	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	Country 	varchar   )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FD716F7B-79D1-48BB-A67E-7FEF464DC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1064D-7858-404E-AEB2-C2F33282E40A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36940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="" xmlns:a16="http://schemas.microsoft.com/office/drawing/2014/main" id="{BB1F526E-5E96-4EAB-A695-B68176C0FB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76200"/>
            <a:ext cx="7886700" cy="1325563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ct val="0"/>
              </a:spcAft>
            </a:pPr>
            <a:r>
              <a:rPr lang="en-US" sz="4000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Relational Model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="" xmlns:a16="http://schemas.microsoft.com/office/drawing/2014/main" id="{23C97D31-2634-40BD-9BE4-DADC07AE7B4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71500" y="1609725"/>
            <a:ext cx="7848600" cy="6778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sz="2800" dirty="0">
                <a:solidFill>
                  <a:srgbClr val="FF0000"/>
                </a:solidFill>
              </a:rPr>
              <a:t>Example of tabular data in the relational model</a:t>
            </a:r>
          </a:p>
        </p:txBody>
      </p:sp>
      <p:sp>
        <p:nvSpPr>
          <p:cNvPr id="14340" name="Rectangle 6">
            <a:extLst>
              <a:ext uri="{FF2B5EF4-FFF2-40B4-BE49-F238E27FC236}">
                <a16:creationId xmlns="" xmlns:a16="http://schemas.microsoft.com/office/drawing/2014/main" id="{9C8C2564-518A-40A5-B712-EEE035328A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288" y="2244725"/>
            <a:ext cx="7515225" cy="5556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u="none" strike="noStrike" kern="1200" cap="none" spc="0" normalizeH="0" baseline="0" noProof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4341" name="Rectangle 7">
            <a:extLst>
              <a:ext uri="{FF2B5EF4-FFF2-40B4-BE49-F238E27FC236}">
                <a16:creationId xmlns="" xmlns:a16="http://schemas.microsoft.com/office/drawing/2014/main" id="{E1BCD788-77EC-4389-8239-BC82C37970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350" y="2863850"/>
            <a:ext cx="7515225" cy="25161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alt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2" name="Text Box 8">
            <a:extLst>
              <a:ext uri="{FF2B5EF4-FFF2-40B4-BE49-F238E27FC236}">
                <a16:creationId xmlns="" xmlns:a16="http://schemas.microsoft.com/office/drawing/2014/main" id="{331B6F80-0CEB-4872-B97C-0F116FA768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0314" y="2209800"/>
            <a:ext cx="128500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customer-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name</a:t>
            </a:r>
          </a:p>
        </p:txBody>
      </p:sp>
      <p:sp>
        <p:nvSpPr>
          <p:cNvPr id="14343" name="Text Box 9">
            <a:extLst>
              <a:ext uri="{FF2B5EF4-FFF2-40B4-BE49-F238E27FC236}">
                <a16:creationId xmlns="" xmlns:a16="http://schemas.microsoft.com/office/drawing/2014/main" id="{C2A9BF85-B2DE-4C03-B3D2-45A0FE685D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365375"/>
            <a:ext cx="12858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8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</a:t>
            </a:r>
            <a:r>
              <a:rPr kumimoji="0" lang="en-US" altLang="en-US" sz="1800" b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ustomer</a:t>
            </a:r>
            <a:r>
              <a:rPr kumimoji="0" lang="en-US" altLang="en-US" sz="1800" b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-id</a:t>
            </a:r>
            <a:endParaRPr kumimoji="0" lang="en-US" altLang="en-US" sz="2000" b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4344" name="Text Box 10">
            <a:extLst>
              <a:ext uri="{FF2B5EF4-FFF2-40B4-BE49-F238E27FC236}">
                <a16:creationId xmlns="" xmlns:a16="http://schemas.microsoft.com/office/drawing/2014/main" id="{C2F070A8-4997-45E3-A805-0EC01EBB57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1325" y="2232025"/>
            <a:ext cx="102624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customer-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street</a:t>
            </a:r>
          </a:p>
        </p:txBody>
      </p:sp>
      <p:sp>
        <p:nvSpPr>
          <p:cNvPr id="14345" name="Text Box 11">
            <a:extLst>
              <a:ext uri="{FF2B5EF4-FFF2-40B4-BE49-F238E27FC236}">
                <a16:creationId xmlns="" xmlns:a16="http://schemas.microsoft.com/office/drawing/2014/main" id="{DE9560D5-567F-4B92-B261-CA5138316B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2775" y="2232025"/>
            <a:ext cx="102624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customer-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city</a:t>
            </a:r>
          </a:p>
        </p:txBody>
      </p:sp>
      <p:sp>
        <p:nvSpPr>
          <p:cNvPr id="14346" name="Text Box 12">
            <a:extLst>
              <a:ext uri="{FF2B5EF4-FFF2-40B4-BE49-F238E27FC236}">
                <a16:creationId xmlns="" xmlns:a16="http://schemas.microsoft.com/office/drawing/2014/main" id="{B13A3889-5B84-4C38-9024-3108E8F356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7725" y="2236788"/>
            <a:ext cx="91242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account-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number</a:t>
            </a:r>
          </a:p>
        </p:txBody>
      </p:sp>
      <p:sp>
        <p:nvSpPr>
          <p:cNvPr id="14347" name="Line 13">
            <a:extLst>
              <a:ext uri="{FF2B5EF4-FFF2-40B4-BE49-F238E27FC236}">
                <a16:creationId xmlns="" xmlns:a16="http://schemas.microsoft.com/office/drawing/2014/main" id="{95F9582D-88C2-4F78-8363-B9FD4D69B5EA}"/>
              </a:ext>
            </a:extLst>
          </p:cNvPr>
          <p:cNvSpPr>
            <a:spLocks noChangeShapeType="1"/>
          </p:cNvSpPr>
          <p:nvPr/>
        </p:nvSpPr>
        <p:spPr bwMode="auto">
          <a:xfrm>
            <a:off x="2312988" y="2255838"/>
            <a:ext cx="0" cy="525462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000" b="0" u="none" strike="noStrike" kern="1200" cap="none" spc="0" normalizeH="0" baseline="0" noProof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4348" name="Line 14">
            <a:extLst>
              <a:ext uri="{FF2B5EF4-FFF2-40B4-BE49-F238E27FC236}">
                <a16:creationId xmlns="" xmlns:a16="http://schemas.microsoft.com/office/drawing/2014/main" id="{A05DB939-8F9A-4743-8BC4-8AC0D3AD3325}"/>
              </a:ext>
            </a:extLst>
          </p:cNvPr>
          <p:cNvSpPr>
            <a:spLocks noChangeShapeType="1"/>
          </p:cNvSpPr>
          <p:nvPr/>
        </p:nvSpPr>
        <p:spPr bwMode="auto">
          <a:xfrm>
            <a:off x="4011613" y="2254250"/>
            <a:ext cx="0" cy="544513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000" b="0" u="none" strike="noStrike" kern="1200" cap="none" spc="0" normalizeH="0" baseline="0" noProof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4349" name="Line 16">
            <a:extLst>
              <a:ext uri="{FF2B5EF4-FFF2-40B4-BE49-F238E27FC236}">
                <a16:creationId xmlns="" xmlns:a16="http://schemas.microsoft.com/office/drawing/2014/main" id="{E90DDF04-11C6-4DA1-A75C-CD9712202961}"/>
              </a:ext>
            </a:extLst>
          </p:cNvPr>
          <p:cNvSpPr>
            <a:spLocks noChangeShapeType="1"/>
          </p:cNvSpPr>
          <p:nvPr/>
        </p:nvSpPr>
        <p:spPr bwMode="auto">
          <a:xfrm>
            <a:off x="6927850" y="2252663"/>
            <a:ext cx="0" cy="536575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000" b="0" u="none" strike="noStrike" kern="1200" cap="none" spc="0" normalizeH="0" baseline="0" noProof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4350" name="Text Box 18">
            <a:extLst>
              <a:ext uri="{FF2B5EF4-FFF2-40B4-BE49-F238E27FC236}">
                <a16:creationId xmlns="" xmlns:a16="http://schemas.microsoft.com/office/drawing/2014/main" id="{AEF79E6C-C306-4B24-ADA1-3E23137D3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7950" y="2930525"/>
            <a:ext cx="950913" cy="229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Johnson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Smith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Johnson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Jones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Smith</a:t>
            </a:r>
          </a:p>
        </p:txBody>
      </p:sp>
      <p:sp>
        <p:nvSpPr>
          <p:cNvPr id="14351" name="Line 19">
            <a:extLst>
              <a:ext uri="{FF2B5EF4-FFF2-40B4-BE49-F238E27FC236}">
                <a16:creationId xmlns="" xmlns:a16="http://schemas.microsoft.com/office/drawing/2014/main" id="{4E5ACE46-7259-428B-88B6-582272D9FAA1}"/>
              </a:ext>
            </a:extLst>
          </p:cNvPr>
          <p:cNvSpPr>
            <a:spLocks noChangeShapeType="1"/>
          </p:cNvSpPr>
          <p:nvPr/>
        </p:nvSpPr>
        <p:spPr bwMode="auto">
          <a:xfrm>
            <a:off x="2317750" y="2868613"/>
            <a:ext cx="0" cy="2498725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52" name="Line 20">
            <a:extLst>
              <a:ext uri="{FF2B5EF4-FFF2-40B4-BE49-F238E27FC236}">
                <a16:creationId xmlns="" xmlns:a16="http://schemas.microsoft.com/office/drawing/2014/main" id="{64EFC6DF-CD1E-438B-9A24-D5E4C87C8EBF}"/>
              </a:ext>
            </a:extLst>
          </p:cNvPr>
          <p:cNvSpPr>
            <a:spLocks noChangeShapeType="1"/>
          </p:cNvSpPr>
          <p:nvPr/>
        </p:nvSpPr>
        <p:spPr bwMode="auto">
          <a:xfrm>
            <a:off x="3994150" y="2862263"/>
            <a:ext cx="0" cy="249555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53" name="Line 21">
            <a:extLst>
              <a:ext uri="{FF2B5EF4-FFF2-40B4-BE49-F238E27FC236}">
                <a16:creationId xmlns="" xmlns:a16="http://schemas.microsoft.com/office/drawing/2014/main" id="{D9BB790B-1917-4B51-ADAD-AFE65EDBCC23}"/>
              </a:ext>
            </a:extLst>
          </p:cNvPr>
          <p:cNvSpPr>
            <a:spLocks noChangeShapeType="1"/>
          </p:cNvSpPr>
          <p:nvPr/>
        </p:nvSpPr>
        <p:spPr bwMode="auto">
          <a:xfrm>
            <a:off x="5480050" y="2878138"/>
            <a:ext cx="0" cy="2481262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54" name="Line 22">
            <a:extLst>
              <a:ext uri="{FF2B5EF4-FFF2-40B4-BE49-F238E27FC236}">
                <a16:creationId xmlns="" xmlns:a16="http://schemas.microsoft.com/office/drawing/2014/main" id="{B7E1C119-88FA-4D29-9838-2E66BF685658}"/>
              </a:ext>
            </a:extLst>
          </p:cNvPr>
          <p:cNvSpPr>
            <a:spLocks noChangeShapeType="1"/>
          </p:cNvSpPr>
          <p:nvPr/>
        </p:nvSpPr>
        <p:spPr bwMode="auto">
          <a:xfrm>
            <a:off x="6934200" y="2876550"/>
            <a:ext cx="0" cy="2497138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55" name="Text Box 24">
            <a:extLst>
              <a:ext uri="{FF2B5EF4-FFF2-40B4-BE49-F238E27FC236}">
                <a16:creationId xmlns="" xmlns:a16="http://schemas.microsoft.com/office/drawing/2014/main" id="{D7E663BA-CDB7-4A80-97F3-2C2961A196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938463"/>
            <a:ext cx="1335088" cy="229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192-83-7465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019-28-3746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192-83-7465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321-12-3123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019-28-3746</a:t>
            </a:r>
          </a:p>
        </p:txBody>
      </p:sp>
      <p:sp>
        <p:nvSpPr>
          <p:cNvPr id="14356" name="Text Box 27">
            <a:extLst>
              <a:ext uri="{FF2B5EF4-FFF2-40B4-BE49-F238E27FC236}">
                <a16:creationId xmlns="" xmlns:a16="http://schemas.microsoft.com/office/drawing/2014/main" id="{46A505F2-07F7-4E39-AF13-B683569CE0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1975" y="3033713"/>
            <a:ext cx="681038" cy="229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Alma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North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Alma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North</a:t>
            </a:r>
          </a:p>
        </p:txBody>
      </p:sp>
      <p:sp>
        <p:nvSpPr>
          <p:cNvPr id="14357" name="Text Box 28">
            <a:extLst>
              <a:ext uri="{FF2B5EF4-FFF2-40B4-BE49-F238E27FC236}">
                <a16:creationId xmlns="" xmlns:a16="http://schemas.microsoft.com/office/drawing/2014/main" id="{9C84C8AE-1FB0-4FC2-9143-C965CE13D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0075" y="3040063"/>
            <a:ext cx="995363" cy="229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Palo Alto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Rye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Palo Alto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Harrison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Rye</a:t>
            </a:r>
          </a:p>
        </p:txBody>
      </p:sp>
      <p:sp>
        <p:nvSpPr>
          <p:cNvPr id="14358" name="Text Box 29">
            <a:extLst>
              <a:ext uri="{FF2B5EF4-FFF2-40B4-BE49-F238E27FC236}">
                <a16:creationId xmlns="" xmlns:a16="http://schemas.microsoft.com/office/drawing/2014/main" id="{E342AED2-A354-47D8-A6BB-00023F9220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1225" y="3033713"/>
            <a:ext cx="725488" cy="229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A-101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A-215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A-201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A-217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A-201</a:t>
            </a:r>
          </a:p>
        </p:txBody>
      </p:sp>
      <p:sp>
        <p:nvSpPr>
          <p:cNvPr id="14359" name="Line 30">
            <a:extLst>
              <a:ext uri="{FF2B5EF4-FFF2-40B4-BE49-F238E27FC236}">
                <a16:creationId xmlns="" xmlns:a16="http://schemas.microsoft.com/office/drawing/2014/main" id="{A9E0996F-9A64-4E3E-A784-FD2192BB0021}"/>
              </a:ext>
            </a:extLst>
          </p:cNvPr>
          <p:cNvSpPr>
            <a:spLocks noChangeShapeType="1"/>
          </p:cNvSpPr>
          <p:nvPr/>
        </p:nvSpPr>
        <p:spPr bwMode="auto">
          <a:xfrm>
            <a:off x="5505450" y="2244725"/>
            <a:ext cx="0" cy="544513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000" b="0" u="none" strike="noStrike" kern="1200" cap="none" spc="0" normalizeH="0" baseline="0" noProof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4360" name="Line 31">
            <a:extLst>
              <a:ext uri="{FF2B5EF4-FFF2-40B4-BE49-F238E27FC236}">
                <a16:creationId xmlns="" xmlns:a16="http://schemas.microsoft.com/office/drawing/2014/main" id="{54F16D8F-DCA5-4C40-9701-BE334218DDB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154863" y="1584325"/>
            <a:ext cx="857250" cy="638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361" name="Text Box 32">
            <a:extLst>
              <a:ext uri="{FF2B5EF4-FFF2-40B4-BE49-F238E27FC236}">
                <a16:creationId xmlns="" xmlns:a16="http://schemas.microsoft.com/office/drawing/2014/main" id="{103A4BA1-E853-4AE0-8795-0753215CA6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0" y="1295400"/>
            <a:ext cx="10429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Attributes</a:t>
            </a:r>
          </a:p>
        </p:txBody>
      </p:sp>
      <p:sp>
        <p:nvSpPr>
          <p:cNvPr id="14362" name="Line 33">
            <a:extLst>
              <a:ext uri="{FF2B5EF4-FFF2-40B4-BE49-F238E27FC236}">
                <a16:creationId xmlns="" xmlns:a16="http://schemas.microsoft.com/office/drawing/2014/main" id="{26D7E1A2-63F7-4931-9B32-B0CBC77EA4B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270625" y="1612900"/>
            <a:ext cx="1509713" cy="623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B867256-42C8-4806-935C-6620244E9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67249-E5DC-47BA-A4EF-A6F56318A90C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8253413" cy="584775"/>
          </a:xfrm>
          <a:noFill/>
        </p:spPr>
        <p:txBody>
          <a:bodyPr wrap="square" rtlCol="0">
            <a:spAutoFit/>
          </a:bodyPr>
          <a:lstStyle/>
          <a:p>
            <a:r>
              <a:rPr lang="en-US" sz="3200" kern="1200" dirty="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Insert the following Records in </a:t>
            </a:r>
            <a:r>
              <a:rPr lang="en-IN" sz="3200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COMPDTLS</a:t>
            </a:r>
            <a:endParaRPr lang="en-US" sz="3200" kern="1200" dirty="0">
              <a:solidFill>
                <a:srgbClr val="003399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280580" name="Group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76477137"/>
              </p:ext>
            </p:extLst>
          </p:nvPr>
        </p:nvGraphicFramePr>
        <p:xfrm>
          <a:off x="228600" y="1371601"/>
          <a:ext cx="8610600" cy="2971799"/>
        </p:xfrm>
        <a:graphic>
          <a:graphicData uri="http://schemas.openxmlformats.org/drawingml/2006/table">
            <a:tbl>
              <a:tblPr/>
              <a:tblGrid>
                <a:gridCol w="258589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082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834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3304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434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CompName</a:t>
                      </a:r>
                      <a:endParaRPr kumimoji="0" 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RegDate</a:t>
                      </a:r>
                      <a:endParaRPr kumimoji="0" 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StockPrice</a:t>
                      </a:r>
                      <a:endParaRPr kumimoji="0" 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Country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434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GizmoWorks</a:t>
                      </a: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2019/10/21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414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Canon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2019/10/3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Japan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434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Hitachi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2019/10/10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B39AF8A6-9002-4E4B-9B8B-15920DD58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1064D-7858-404E-AEB2-C2F33282E40A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7833443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8138" y="1295400"/>
            <a:ext cx="8348662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000"/>
              </a:spcAft>
              <a:buClr>
                <a:srgbClr val="FF0000"/>
              </a:buClr>
              <a:buFont typeface="+mj-lt"/>
              <a:buAutoNum type="arabicPeriod"/>
            </a:pPr>
            <a:r>
              <a:rPr lang="en-IN" sz="2200" dirty="0">
                <a:latin typeface="Arial" panose="020B0604020202020204" pitchFamily="34" charset="0"/>
                <a:cs typeface="Arial" panose="020B0604020202020204" pitchFamily="34" charset="0"/>
              </a:rPr>
              <a:t>List the details of all companies</a:t>
            </a:r>
          </a:p>
          <a:p>
            <a:pPr marL="457200" indent="-457200">
              <a:spcAft>
                <a:spcPts val="1000"/>
              </a:spcAft>
              <a:buClr>
                <a:srgbClr val="FF0000"/>
              </a:buClr>
              <a:buFont typeface="+mj-lt"/>
              <a:buAutoNum type="arabicPeriod"/>
            </a:pPr>
            <a:r>
              <a:rPr lang="en-IN" sz="2200" dirty="0">
                <a:latin typeface="Arial" panose="020B0604020202020204" pitchFamily="34" charset="0"/>
                <a:cs typeface="Arial" panose="020B0604020202020204" pitchFamily="34" charset="0"/>
              </a:rPr>
              <a:t>List the registration date of all companies</a:t>
            </a:r>
          </a:p>
          <a:p>
            <a:pPr marL="457200" indent="-457200">
              <a:spcAft>
                <a:spcPts val="1000"/>
              </a:spcAft>
              <a:buClr>
                <a:srgbClr val="FF0000"/>
              </a:buClr>
              <a:buFont typeface="+mj-lt"/>
              <a:buAutoNum type="arabicPeriod"/>
            </a:pPr>
            <a:r>
              <a:rPr lang="en-IN" sz="2200" dirty="0">
                <a:latin typeface="Arial" panose="020B0604020202020204" pitchFamily="34" charset="0"/>
                <a:cs typeface="Arial" panose="020B0604020202020204" pitchFamily="34" charset="0"/>
              </a:rPr>
              <a:t>Show the details of all companies of Japan</a:t>
            </a:r>
          </a:p>
          <a:p>
            <a:pPr marL="457200" indent="-457200">
              <a:spcAft>
                <a:spcPts val="1000"/>
              </a:spcAft>
              <a:buClr>
                <a:srgbClr val="FF0000"/>
              </a:buClr>
              <a:buFont typeface="+mj-lt"/>
              <a:buAutoNum type="arabicPeriod"/>
            </a:pPr>
            <a:r>
              <a:rPr lang="en-IN" sz="2200" dirty="0">
                <a:latin typeface="Arial" panose="020B0604020202020204" pitchFamily="34" charset="0"/>
                <a:cs typeface="Arial" panose="020B0604020202020204" pitchFamily="34" charset="0"/>
              </a:rPr>
              <a:t>List  the company name whose stock price is 65</a:t>
            </a:r>
          </a:p>
          <a:p>
            <a:pPr marL="457200" indent="-457200">
              <a:spcAft>
                <a:spcPts val="1000"/>
              </a:spcAft>
              <a:buClr>
                <a:srgbClr val="FF0000"/>
              </a:buClr>
              <a:buFont typeface="+mj-lt"/>
              <a:buAutoNum type="arabicPeriod"/>
            </a:pPr>
            <a:r>
              <a:rPr lang="en-IN" sz="2200" dirty="0">
                <a:latin typeface="Arial" panose="020B0604020202020204" pitchFamily="34" charset="0"/>
                <a:cs typeface="Arial" panose="020B0604020202020204" pitchFamily="34" charset="0"/>
              </a:rPr>
              <a:t>List the companies of Japan or India</a:t>
            </a:r>
          </a:p>
          <a:p>
            <a:pPr marL="457200" indent="-457200">
              <a:spcAft>
                <a:spcPts val="1000"/>
              </a:spcAft>
              <a:buClr>
                <a:srgbClr val="FF0000"/>
              </a:buClr>
              <a:buFont typeface="+mj-lt"/>
              <a:buAutoNum type="arabicPeriod"/>
            </a:pPr>
            <a:r>
              <a:rPr lang="en-IN" sz="2200" dirty="0">
                <a:latin typeface="Arial" panose="020B0604020202020204" pitchFamily="34" charset="0"/>
                <a:cs typeface="Arial" panose="020B0604020202020204" pitchFamily="34" charset="0"/>
              </a:rPr>
              <a:t>Show the maximum stock price.</a:t>
            </a:r>
          </a:p>
          <a:p>
            <a:pPr marL="457200" indent="-457200">
              <a:spcAft>
                <a:spcPts val="1000"/>
              </a:spcAft>
              <a:buClr>
                <a:srgbClr val="FF0000"/>
              </a:buClr>
              <a:buFont typeface="+mj-lt"/>
              <a:buAutoNum type="arabicPeriod"/>
            </a:pPr>
            <a:r>
              <a:rPr lang="en-IN" sz="2200" dirty="0">
                <a:latin typeface="Arial" panose="020B0604020202020204" pitchFamily="34" charset="0"/>
                <a:cs typeface="Arial" panose="020B0604020202020204" pitchFamily="34" charset="0"/>
              </a:rPr>
              <a:t>Show the average stock </a:t>
            </a:r>
            <a:r>
              <a:rPr lang="en-IN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price.</a:t>
            </a:r>
            <a:endParaRPr lang="en-IN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Aft>
                <a:spcPts val="1000"/>
              </a:spcAft>
              <a:buClr>
                <a:srgbClr val="FF0000"/>
              </a:buClr>
              <a:buFont typeface="+mj-lt"/>
              <a:buAutoNum type="arabicPeriod"/>
            </a:pPr>
            <a:r>
              <a:rPr lang="en-IN" sz="2200" dirty="0">
                <a:latin typeface="Arial" panose="020B0604020202020204" pitchFamily="34" charset="0"/>
                <a:cs typeface="Arial" panose="020B0604020202020204" pitchFamily="34" charset="0"/>
              </a:rPr>
              <a:t>Show the distinct countries</a:t>
            </a:r>
          </a:p>
          <a:p>
            <a:pPr marL="457200" indent="-457200">
              <a:spcAft>
                <a:spcPts val="1000"/>
              </a:spcAft>
              <a:buClr>
                <a:srgbClr val="FF0000"/>
              </a:buClr>
              <a:buFont typeface="+mj-lt"/>
              <a:buAutoNum type="arabicPeriod"/>
            </a:pPr>
            <a:r>
              <a:rPr lang="en-IN" sz="2200" dirty="0">
                <a:latin typeface="Arial" panose="020B0604020202020204" pitchFamily="34" charset="0"/>
                <a:cs typeface="Arial" panose="020B0604020202020204" pitchFamily="34" charset="0"/>
              </a:rPr>
              <a:t>Show the total no of countries</a:t>
            </a:r>
          </a:p>
          <a:p>
            <a:pPr marL="457200" indent="-457200">
              <a:spcAft>
                <a:spcPts val="1000"/>
              </a:spcAft>
              <a:buClr>
                <a:srgbClr val="FF0000"/>
              </a:buClr>
              <a:buFont typeface="+mj-lt"/>
              <a:buAutoNum type="arabicPeriod"/>
            </a:pPr>
            <a:r>
              <a:rPr lang="en-IN" sz="2200" dirty="0">
                <a:latin typeface="Arial" panose="020B0604020202020204" pitchFamily="34" charset="0"/>
                <a:cs typeface="Arial" panose="020B0604020202020204" pitchFamily="34" charset="0"/>
              </a:rPr>
              <a:t> Show the company name whose country name ends with  ‘a’.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338138" y="282575"/>
            <a:ext cx="7815262" cy="784225"/>
          </a:xfrm>
          <a:solidFill>
            <a:srgbClr val="A3FFED"/>
          </a:solidFill>
        </p:spPr>
        <p:txBody>
          <a:bodyPr/>
          <a:lstStyle/>
          <a:p>
            <a:pPr algn="l"/>
            <a:r>
              <a:rPr lang="en-US" sz="3600" b="1" kern="1200" dirty="0">
                <a:solidFill>
                  <a:srgbClr val="003399"/>
                </a:solidFill>
                <a:latin typeface="Ink Free" panose="03080402000500000000" pitchFamily="66" charset="0"/>
                <a:ea typeface="+mn-ea"/>
                <a:cs typeface="Arial" panose="020B0604020202020204" pitchFamily="34" charset="0"/>
              </a:rPr>
              <a:t>Write SQL Queries for: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E91F315-B21F-487B-8775-A6CE53BDB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1064D-7858-404E-AEB2-C2F33282E40A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91871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026">
            <a:extLst>
              <a:ext uri="{FF2B5EF4-FFF2-40B4-BE49-F238E27FC236}">
                <a16:creationId xmlns="" xmlns:a16="http://schemas.microsoft.com/office/drawing/2014/main" id="{7BB6FEF4-0997-4250-8F6B-F9A741F71D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5381" y="-18448"/>
            <a:ext cx="7886700" cy="1325563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Logically Related Database</a:t>
            </a:r>
          </a:p>
        </p:txBody>
      </p:sp>
      <p:pic>
        <p:nvPicPr>
          <p:cNvPr id="15363" name="Picture 1027">
            <a:extLst>
              <a:ext uri="{FF2B5EF4-FFF2-40B4-BE49-F238E27FC236}">
                <a16:creationId xmlns="" xmlns:a16="http://schemas.microsoft.com/office/drawing/2014/main" id="{4AC6A4E3-8571-4A2F-B517-FF2CD2C95E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957" t="1437" r="21823" b="69559"/>
          <a:stretch>
            <a:fillRect/>
          </a:stretch>
        </p:blipFill>
        <p:spPr bwMode="auto">
          <a:xfrm>
            <a:off x="1828800" y="1091198"/>
            <a:ext cx="6037262" cy="2337802"/>
          </a:xfrm>
          <a:prstGeom prst="rect">
            <a:avLst/>
          </a:prstGeom>
          <a:noFill/>
          <a:ln w="76200" cmpd="tri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1028">
            <a:extLst>
              <a:ext uri="{FF2B5EF4-FFF2-40B4-BE49-F238E27FC236}">
                <a16:creationId xmlns="" xmlns:a16="http://schemas.microsoft.com/office/drawing/2014/main" id="{1C3E8BC3-66F2-414E-B6D9-4CD187167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5521" t="62489" r="35367" b="4849"/>
          <a:stretch>
            <a:fillRect/>
          </a:stretch>
        </p:blipFill>
        <p:spPr bwMode="auto">
          <a:xfrm>
            <a:off x="4703691" y="3852372"/>
            <a:ext cx="3217933" cy="2708766"/>
          </a:xfrm>
          <a:prstGeom prst="rect">
            <a:avLst/>
          </a:prstGeom>
          <a:noFill/>
          <a:ln w="76200" cmpd="tri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1030">
            <a:extLst>
              <a:ext uri="{FF2B5EF4-FFF2-40B4-BE49-F238E27FC236}">
                <a16:creationId xmlns="" xmlns:a16="http://schemas.microsoft.com/office/drawing/2014/main" id="{D80C3E43-7314-45F5-87FB-01EF0AD78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7886" t="30975" r="37030" b="39034"/>
          <a:stretch>
            <a:fillRect/>
          </a:stretch>
        </p:blipFill>
        <p:spPr bwMode="auto">
          <a:xfrm>
            <a:off x="1104116" y="3846572"/>
            <a:ext cx="2618571" cy="2349441"/>
          </a:xfrm>
          <a:prstGeom prst="rect">
            <a:avLst/>
          </a:prstGeom>
          <a:noFill/>
          <a:ln w="76200" cmpd="tri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0BBCDC1-3BE1-474E-9406-BECE22C5F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1064D-7858-404E-AEB2-C2F33282E40A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="" xmlns:a16="http://schemas.microsoft.com/office/drawing/2014/main" id="{3FCFD5BF-C74C-4B42-9F3B-A677429C0E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Database Users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="" xmlns:a16="http://schemas.microsoft.com/office/drawing/2014/main" id="{7EC14B99-9BD8-4626-8772-EBEC05CE27F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990600"/>
            <a:ext cx="9144000" cy="46482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None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Users are differentiated by the way they expect to interact with the system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 programmers 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– interact with system through DML calls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Sophisticated users 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– form requests in a database query language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Specialized users 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– write specialized database applications that do not fit into the traditional data processing framework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Naïve users 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– invoke one of the permanent application programs that have been written previously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E.g. people accessing database over the web, bank tellers, clerical staff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BF3C2BD2-8955-4F77-9119-970876C7C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B8A0-256C-4B96-988E-43E51EA7086C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026">
            <a:extLst>
              <a:ext uri="{FF2B5EF4-FFF2-40B4-BE49-F238E27FC236}">
                <a16:creationId xmlns="" xmlns:a16="http://schemas.microsoft.com/office/drawing/2014/main" id="{05A206A8-11F9-4090-BAE2-44EDAFC396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88925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Database Administrator</a:t>
            </a:r>
          </a:p>
        </p:txBody>
      </p:sp>
      <p:sp>
        <p:nvSpPr>
          <p:cNvPr id="20483" name="Rectangle 1027">
            <a:extLst>
              <a:ext uri="{FF2B5EF4-FFF2-40B4-BE49-F238E27FC236}">
                <a16:creationId xmlns="" xmlns:a16="http://schemas.microsoft.com/office/drawing/2014/main" id="{591F7154-46AC-4163-B68F-87F34FA02BB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8925" y="762000"/>
            <a:ext cx="8626475" cy="5257800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Coordinates all the activities of the database system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Has a good understanding of the enterprise’s information resources and needs.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Database administrator’s responsibilities include:</a:t>
            </a: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Schema definition</a:t>
            </a: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Storage structure and access method definition</a:t>
            </a: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Schema and physical organization modification</a:t>
            </a: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Granting user authority to access the database</a:t>
            </a: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Specifying integrity constraints</a:t>
            </a: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Acting as liaison with users</a:t>
            </a: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Monitoring performance and responding to changes in requirements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21830F2D-F14E-4D0A-9524-96DC8B778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B8A0-256C-4B96-988E-43E51EA7086C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947</TotalTime>
  <Words>2776</Words>
  <Application>Microsoft Office PowerPoint</Application>
  <PresentationFormat>On-screen Show (4:3)</PresentationFormat>
  <Paragraphs>1163</Paragraphs>
  <Slides>61</Slides>
  <Notes>36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61</vt:i4>
      </vt:variant>
    </vt:vector>
  </HeadingPairs>
  <TitlesOfParts>
    <vt:vector size="64" baseType="lpstr">
      <vt:lpstr>Default Design</vt:lpstr>
      <vt:lpstr>Office Theme</vt:lpstr>
      <vt:lpstr>1_Office Theme</vt:lpstr>
      <vt:lpstr>Database Management Systems and SQL</vt:lpstr>
      <vt:lpstr>What is a DBMS?</vt:lpstr>
      <vt:lpstr>Applications Areas of DBMS?</vt:lpstr>
      <vt:lpstr>Slide 4</vt:lpstr>
      <vt:lpstr>Slide 5</vt:lpstr>
      <vt:lpstr>Relational Model</vt:lpstr>
      <vt:lpstr>A Logically Related Database</vt:lpstr>
      <vt:lpstr>Database Users</vt:lpstr>
      <vt:lpstr>Database Administrator</vt:lpstr>
      <vt:lpstr>Transaction Management </vt:lpstr>
      <vt:lpstr>Storage Management</vt:lpstr>
      <vt:lpstr>Overall System Structure </vt:lpstr>
      <vt:lpstr>Application Architectures</vt:lpstr>
      <vt:lpstr>DBMS: Allows to Create, Manipulate  &amp; Access the Data</vt:lpstr>
      <vt:lpstr>SQL Structured Query Language  </vt:lpstr>
      <vt:lpstr>SQL</vt:lpstr>
      <vt:lpstr>Tables in RDBMS</vt:lpstr>
      <vt:lpstr>Steps to Define the Schema</vt:lpstr>
      <vt:lpstr>Slide 19</vt:lpstr>
      <vt:lpstr>Data Types and Domain of Attributes</vt:lpstr>
      <vt:lpstr>Steps to Define the Schema</vt:lpstr>
      <vt:lpstr>Slide 22</vt:lpstr>
      <vt:lpstr>Specifying Attribute and Domain Constraints </vt:lpstr>
      <vt:lpstr>Specifying Key Constraints</vt:lpstr>
      <vt:lpstr>Schema of Table Product</vt:lpstr>
      <vt:lpstr>LET’S CODE TOGETHER!!</vt:lpstr>
      <vt:lpstr>Creating a Database</vt:lpstr>
      <vt:lpstr>Slide 28</vt:lpstr>
      <vt:lpstr>Slide 29</vt:lpstr>
      <vt:lpstr>Slide 30</vt:lpstr>
      <vt:lpstr>Slide 31</vt:lpstr>
      <vt:lpstr>Select Query</vt:lpstr>
      <vt:lpstr>Select Query using WHERE</vt:lpstr>
      <vt:lpstr>Select Query using WHERE</vt:lpstr>
      <vt:lpstr>Select Query using WHERE</vt:lpstr>
      <vt:lpstr>Select Query using WHERE</vt:lpstr>
      <vt:lpstr>Select Query using WHERE</vt:lpstr>
      <vt:lpstr>Select Query using WHERE</vt:lpstr>
      <vt:lpstr>Note That </vt:lpstr>
      <vt:lpstr>The LIKE operator</vt:lpstr>
      <vt:lpstr>Like Operator with %</vt:lpstr>
      <vt:lpstr>Like Operator with %</vt:lpstr>
      <vt:lpstr>Like Operator with %</vt:lpstr>
      <vt:lpstr>Like Operator with _ &amp;%</vt:lpstr>
      <vt:lpstr>Like Operator with %</vt:lpstr>
      <vt:lpstr>Eliminating Duplicates</vt:lpstr>
      <vt:lpstr>Aggregate Functions</vt:lpstr>
      <vt:lpstr>Aggregate Functions – SUM</vt:lpstr>
      <vt:lpstr>Aggregate Functions – MAX</vt:lpstr>
      <vt:lpstr>Aggregate Functions – MIN</vt:lpstr>
      <vt:lpstr>Aggregate Functions – AVG</vt:lpstr>
      <vt:lpstr>Aggregate Functions – COUNT</vt:lpstr>
      <vt:lpstr>More Examples</vt:lpstr>
      <vt:lpstr>Slide 54</vt:lpstr>
      <vt:lpstr>Ordering the Results</vt:lpstr>
      <vt:lpstr>Slide 56</vt:lpstr>
      <vt:lpstr>Slide 57</vt:lpstr>
      <vt:lpstr>Slide 58</vt:lpstr>
      <vt:lpstr>Slide 59</vt:lpstr>
      <vt:lpstr>Insert the following Records in COMPDTLS</vt:lpstr>
      <vt:lpstr>Write SQL Queries for: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 Suciu</dc:creator>
  <cp:lastModifiedBy>MONIKA</cp:lastModifiedBy>
  <cp:revision>227</cp:revision>
  <dcterms:created xsi:type="dcterms:W3CDTF">2009-04-22T19:24:48Z</dcterms:created>
  <dcterms:modified xsi:type="dcterms:W3CDTF">2020-03-31T03:32:39Z</dcterms:modified>
</cp:coreProperties>
</file>