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  <p:sldMasterId id="2147483697" r:id="rId2"/>
    <p:sldMasterId id="2147483709" r:id="rId3"/>
  </p:sldMasterIdLst>
  <p:notesMasterIdLst>
    <p:notesMasterId r:id="rId21"/>
  </p:notesMasterIdLst>
  <p:handoutMasterIdLst>
    <p:handoutMasterId r:id="rId22"/>
  </p:handoutMasterIdLst>
  <p:sldIdLst>
    <p:sldId id="275" r:id="rId4"/>
    <p:sldId id="258" r:id="rId5"/>
    <p:sldId id="265" r:id="rId6"/>
    <p:sldId id="264" r:id="rId7"/>
    <p:sldId id="263" r:id="rId8"/>
    <p:sldId id="262" r:id="rId9"/>
    <p:sldId id="260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rry" initials="J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94"/>
  </p:normalViewPr>
  <p:slideViewPr>
    <p:cSldViewPr snapToGrid="0" snapToObjects="1">
      <p:cViewPr varScale="1">
        <p:scale>
          <a:sx n="68" d="100"/>
          <a:sy n="68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5376" y="19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77BCA-DCF0-F946-8233-A7ABE3BAD15F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A1FFE-FF2A-9C45-BFDE-1592D97A92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750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B42CB-6A0F-7241-912B-5D2F7B9CB09B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50658-7FED-A04E-B5AC-33B8213004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83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505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679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3076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140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76414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323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81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76414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8200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7181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76414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5279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1721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14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6832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32528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76414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1369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7150078-1CD9-A249-AEB8-86EDB1DC1F2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2B35C06-9B16-FA4B-A763-8E2BE73683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4055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9690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30484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38708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4446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233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9611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803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30303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4966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5211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9097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59A5BF-F978-B646-B5EF-6818E8D75643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1689F0-965D-F443-B401-B2C22DD72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92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294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319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98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66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D0FA263-D86B-984D-84C1-5ED377832A62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9F15812-4465-3A41-91D7-ACAC76FBE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125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801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8219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7341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200" dirty="0" smtClean="0"/>
              <a:t>Nation and Nation-state</a:t>
            </a:r>
            <a:br>
              <a:rPr lang="en-IN" sz="3200" dirty="0" smtClean="0"/>
            </a:br>
            <a:r>
              <a:rPr lang="en-IN" sz="3200" dirty="0" smtClean="0"/>
              <a:t>Debates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Readings</a:t>
            </a:r>
          </a:p>
          <a:p>
            <a:r>
              <a:rPr lang="en-US" dirty="0" smtClean="0"/>
              <a:t>Philip Spencer and Howard </a:t>
            </a:r>
            <a:r>
              <a:rPr lang="en-US" dirty="0" err="1" smtClean="0"/>
              <a:t>Wollman</a:t>
            </a:r>
            <a:r>
              <a:rPr lang="en-US" dirty="0" smtClean="0"/>
              <a:t> (2002)NATIONALISM: A </a:t>
            </a:r>
            <a:r>
              <a:rPr lang="en-US" dirty="0" smtClean="0"/>
              <a:t>CRITICAL INTRODUCTION’ SAGE Publications London • Thousand Oaks • New </a:t>
            </a:r>
            <a:r>
              <a:rPr lang="en-US" dirty="0" smtClean="0"/>
              <a:t>Delhi</a:t>
            </a:r>
          </a:p>
          <a:p>
            <a:r>
              <a:rPr lang="en-US" dirty="0" smtClean="0"/>
              <a:t>Steven </a:t>
            </a:r>
            <a:r>
              <a:rPr lang="en-US" dirty="0" err="1" smtClean="0"/>
              <a:t>Grosby</a:t>
            </a:r>
            <a:r>
              <a:rPr lang="en-US" dirty="0" smtClean="0"/>
              <a:t>, </a:t>
            </a:r>
            <a:r>
              <a:rPr lang="en-US" dirty="0" smtClean="0"/>
              <a:t>(</a:t>
            </a:r>
            <a:r>
              <a:rPr lang="en-US" dirty="0" smtClean="0"/>
              <a:t>2005)Nationalism</a:t>
            </a:r>
            <a:r>
              <a:rPr lang="en-US" dirty="0" smtClean="0"/>
              <a:t>: A Very Short Introduction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84886">
              <a:spcBef>
                <a:spcPts val="0"/>
              </a:spcBef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term ‘nation-state’ implies that the nation and state concur in a manner that state prefers to adopt and endorse a specific cultural group in order to have a stable system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 algn="just" defTabSz="484886">
              <a:spcBef>
                <a:spcPts val="0"/>
              </a:spcBef>
              <a:defRPr sz="2324"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just" defTabSz="484886">
              <a:spcBef>
                <a:spcPts val="0"/>
              </a:spcBef>
              <a:defRPr sz="2324"/>
            </a:pPr>
            <a:r>
              <a:rPr lang="en-US" sz="1800" dirty="0" smtClean="0">
                <a:solidFill>
                  <a:schemeClr val="tx1"/>
                </a:solidFill>
              </a:rPr>
              <a:t>Meaning </a:t>
            </a:r>
            <a:r>
              <a:rPr lang="en-US" sz="1800" dirty="0">
                <a:solidFill>
                  <a:schemeClr val="tx1"/>
                </a:solidFill>
              </a:rPr>
              <a:t>of the term ‘nation’ and the experience of the national population vary vastly across the continents.</a:t>
            </a:r>
          </a:p>
          <a:p>
            <a:pPr algn="just" defTabSz="484886">
              <a:spcBef>
                <a:spcPts val="0"/>
              </a:spcBef>
              <a:defRPr sz="2324"/>
            </a:pPr>
            <a:r>
              <a:rPr lang="en-US" sz="1800" dirty="0">
                <a:solidFill>
                  <a:schemeClr val="tx1"/>
                </a:solidFill>
              </a:rPr>
              <a:t>Context and history give different connotations to concepts. </a:t>
            </a:r>
          </a:p>
        </p:txBody>
      </p:sp>
    </p:spTree>
    <p:extLst>
      <p:ext uri="{BB962C8B-B14F-4D97-AF65-F5344CB8AC3E}">
        <p14:creationId xmlns:p14="http://schemas.microsoft.com/office/powerpoint/2010/main" xmlns="" val="393436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Approaches to Understanding Nation-State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 err="1">
                <a:solidFill>
                  <a:schemeClr val="tx1"/>
                </a:solidFill>
              </a:rPr>
              <a:t>Primordialist</a:t>
            </a:r>
            <a:endParaRPr lang="en-US" sz="1800" dirty="0">
              <a:solidFill>
                <a:schemeClr val="tx1"/>
              </a:solidFill>
            </a:endParaRP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 err="1">
                <a:solidFill>
                  <a:schemeClr val="tx1"/>
                </a:solidFill>
              </a:rPr>
              <a:t>Perennialism</a:t>
            </a:r>
            <a:endParaRPr lang="en-US" sz="1800" dirty="0">
              <a:solidFill>
                <a:schemeClr val="tx1"/>
              </a:solidFill>
            </a:endParaRP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Modernism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Cultural and political nation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Civic and ethnic dimension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World polity theory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Post-colonial perspective</a:t>
            </a:r>
          </a:p>
        </p:txBody>
      </p:sp>
    </p:spTree>
    <p:extLst>
      <p:ext uri="{BB962C8B-B14F-4D97-AF65-F5344CB8AC3E}">
        <p14:creationId xmlns:p14="http://schemas.microsoft.com/office/powerpoint/2010/main" xmlns="" val="10781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Legacy of Treaty of </a:t>
            </a:r>
            <a:r>
              <a:rPr lang="en-US" sz="2800" b="1" dirty="0" smtClean="0"/>
              <a:t>Westphalia</a:t>
            </a:r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origin of a modern nation-state is traced in Europe, and the Treaty of Westphalia is referred as the landmark.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It established the principle of sovereignty.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It set an example of peace achieved by diplomatic congress.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Political order based upon the notion of coexisting sovereign states emerged. </a:t>
            </a:r>
          </a:p>
        </p:txBody>
      </p:sp>
    </p:spTree>
    <p:extLst>
      <p:ext uri="{BB962C8B-B14F-4D97-AF65-F5344CB8AC3E}">
        <p14:creationId xmlns:p14="http://schemas.microsoft.com/office/powerpoint/2010/main" xmlns="" val="352174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Nation-State in Post-colonial Contexts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Since the end of the Second World War, the number of independent states has increased.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 Challenge to build nation-states from often different groups sharing a space drawn during colonial times.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These states are facing different challenges in the process of nation- and state-building. </a:t>
            </a:r>
          </a:p>
        </p:txBody>
      </p:sp>
    </p:spTree>
    <p:extLst>
      <p:ext uri="{BB962C8B-B14F-4D97-AF65-F5344CB8AC3E}">
        <p14:creationId xmlns:p14="http://schemas.microsoft.com/office/powerpoint/2010/main" xmlns="" val="27603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Should </a:t>
            </a:r>
            <a:r>
              <a:rPr lang="en-US" sz="2800" b="1" dirty="0" smtClean="0"/>
              <a:t>Postcolonial </a:t>
            </a:r>
            <a:r>
              <a:rPr lang="en-US" sz="2800" b="1" dirty="0"/>
              <a:t>Societies Follow Western Model of State</a:t>
            </a:r>
            <a:r>
              <a:rPr lang="en-US" sz="2800" b="1" dirty="0" smtClean="0"/>
              <a:t>?</a:t>
            </a:r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Different trajectories of nation- and state-building.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Asia and Africa are struggling with weak economic structures and different types of challenges with liberalization and globalization of economies.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 For most of the post-colonial societies, territorial identification has not displaced affinities based on language and religion.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Weak and fragmented civil society.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State is absent and on the other ‘different actors, networks, and loci of power fill the void of the absent nation-state’.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Demand for a strong state and a strong leader leading to some kind of authoritarianism.</a:t>
            </a:r>
          </a:p>
        </p:txBody>
      </p:sp>
    </p:spTree>
    <p:extLst>
      <p:ext uri="{BB962C8B-B14F-4D97-AF65-F5344CB8AC3E}">
        <p14:creationId xmlns:p14="http://schemas.microsoft.com/office/powerpoint/2010/main" xmlns="" val="17895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Decline of State Debate</a:t>
            </a:r>
            <a:r>
              <a:rPr lang="en-US" sz="2800" b="1" dirty="0" smtClean="0"/>
              <a:t>: Kenichi </a:t>
            </a:r>
            <a:r>
              <a:rPr lang="en-US" sz="2800" b="1" dirty="0" err="1"/>
              <a:t>Ohmae</a:t>
            </a:r>
            <a:r>
              <a:rPr lang="en-US" sz="2800" b="1" dirty="0"/>
              <a:t>, John </a:t>
            </a:r>
            <a:r>
              <a:rPr lang="en-US" sz="2800" b="1" dirty="0" err="1"/>
              <a:t>Noisbitt</a:t>
            </a:r>
            <a:r>
              <a:rPr lang="en-US" sz="2800" b="1" dirty="0"/>
              <a:t> and Susan Strange 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Kenichi </a:t>
            </a:r>
            <a:r>
              <a:rPr lang="en-US" sz="1800" dirty="0" err="1">
                <a:solidFill>
                  <a:schemeClr val="tx1"/>
                </a:solidFill>
              </a:rPr>
              <a:t>Ohmae</a:t>
            </a:r>
            <a:r>
              <a:rPr lang="en-US" sz="1800" dirty="0">
                <a:solidFill>
                  <a:schemeClr val="tx1"/>
                </a:solidFill>
              </a:rPr>
              <a:t> predicted ‘the end of the nation-state’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As a result of globalization, states are losing authority and influence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Domain of state authority in society and economy is shrinking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 Competition for market not for territory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Rise of international NGOs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Changing nature of conflicts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Environmental threats and rise of global civil society</a:t>
            </a:r>
          </a:p>
        </p:txBody>
      </p:sp>
    </p:spTree>
    <p:extLst>
      <p:ext uri="{BB962C8B-B14F-4D97-AF65-F5344CB8AC3E}">
        <p14:creationId xmlns:p14="http://schemas.microsoft.com/office/powerpoint/2010/main" xmlns="" val="105249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State-centric arguments: Linda Weiss,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Robert </a:t>
            </a:r>
            <a:r>
              <a:rPr lang="en-US" sz="2800" b="1" dirty="0"/>
              <a:t>Gilpin and Ethan </a:t>
            </a:r>
            <a:r>
              <a:rPr lang="en-US" sz="2800" b="1" dirty="0" err="1"/>
              <a:t>Kapstein</a:t>
            </a:r>
            <a:r>
              <a:rPr lang="en-US" sz="2800" b="1" dirty="0"/>
              <a:t> 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 smtClean="0">
                <a:solidFill>
                  <a:schemeClr val="tx1"/>
                </a:solidFill>
              </a:rPr>
              <a:t>State-centric </a:t>
            </a:r>
            <a:r>
              <a:rPr lang="en-US" sz="1800" dirty="0">
                <a:solidFill>
                  <a:schemeClr val="tx1"/>
                </a:solidFill>
              </a:rPr>
              <a:t>scholars have trust in state powers even in changed scenario of globalization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State sovereignty and decline debate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modern nation-state remains the most important source of power and wealth in the globalized world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 State, main actor in modern warfare</a:t>
            </a:r>
          </a:p>
        </p:txBody>
      </p:sp>
    </p:spTree>
    <p:extLst>
      <p:ext uri="{BB962C8B-B14F-4D97-AF65-F5344CB8AC3E}">
        <p14:creationId xmlns:p14="http://schemas.microsoft.com/office/powerpoint/2010/main" xmlns="" val="24199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States are becoming stronger in some respects and weaker in others and the process of state transformation plays out differently in different states (Brenner et al. 2003; Held and </a:t>
            </a:r>
            <a:r>
              <a:rPr lang="en-US" sz="1800" dirty="0" err="1">
                <a:solidFill>
                  <a:schemeClr val="tx1"/>
                </a:solidFill>
              </a:rPr>
              <a:t>Mcgrew</a:t>
            </a:r>
            <a:r>
              <a:rPr lang="en-US" sz="1800" dirty="0">
                <a:solidFill>
                  <a:schemeClr val="tx1"/>
                </a:solidFill>
              </a:rPr>
              <a:t> 2002; Jessop 2002)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Rising forte of nationalism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Changing role of state and economy in a globalized world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Relevance of citizenship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New global form of sovereignty is what is referred to as ‘empire’</a:t>
            </a:r>
          </a:p>
        </p:txBody>
      </p:sp>
    </p:spTree>
    <p:extLst>
      <p:ext uri="{BB962C8B-B14F-4D97-AF65-F5344CB8AC3E}">
        <p14:creationId xmlns:p14="http://schemas.microsoft.com/office/powerpoint/2010/main" xmlns="" val="306062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Origin of State: A Brief History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Human history shows that there have been times when the state as we know it today, controlling all important aspects of our life, did not exist.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modern state established a centralized supreme authority and rightful claim to obedience from its subjects.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States originated in many different ways in different places. </a:t>
            </a:r>
          </a:p>
        </p:txBody>
      </p:sp>
    </p:spTree>
    <p:extLst>
      <p:ext uri="{BB962C8B-B14F-4D97-AF65-F5344CB8AC3E}">
        <p14:creationId xmlns:p14="http://schemas.microsoft.com/office/powerpoint/2010/main" xmlns="" val="177922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State Formation 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first pattern is represented by states mostly in medieval monarchies such as Britain and France that arose on the basis of the gradual transformation of existing political units.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second pattern, predominant in the 19th century, comes from those states that mainly emerged with unification of different dispersed political units, for example, Germany and Italy.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third pattern of </a:t>
            </a:r>
            <a:r>
              <a:rPr lang="en-US" sz="1800" dirty="0" smtClean="0">
                <a:solidFill>
                  <a:schemeClr val="tx1"/>
                </a:solidFill>
              </a:rPr>
              <a:t>states’ </a:t>
            </a:r>
            <a:r>
              <a:rPr lang="en-US" sz="1800" dirty="0">
                <a:solidFill>
                  <a:schemeClr val="tx1"/>
                </a:solidFill>
              </a:rPr>
              <a:t>formation is reflected by those states that emerged with the breakup of empires and heterogeneous states, for example, Ottoman and Austro-Hungarian Empires.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After the Second World War, many new territories gained statehood.</a:t>
            </a:r>
          </a:p>
        </p:txBody>
      </p:sp>
    </p:spTree>
    <p:extLst>
      <p:ext uri="{BB962C8B-B14F-4D97-AF65-F5344CB8AC3E}">
        <p14:creationId xmlns:p14="http://schemas.microsoft.com/office/powerpoint/2010/main" xmlns="" val="346648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State Formation and Nation-Building: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Stein </a:t>
            </a:r>
            <a:r>
              <a:rPr lang="en-US" sz="2800" b="1" dirty="0" err="1"/>
              <a:t>Rokkan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first phase was the formation of state institutions, for example, an army, a bureaucracy and its gradual consolidation.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second phase of nation-building was referred to as standardization that involved connecting the people and inculcating a shared sense of belonging.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third phase referred to as mass democracies helped in establishing democratic states with larger participation of population.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Welfare state characterized by redistribution and equality of opportunity was created particularly in north-western Europe after the Second World War. </a:t>
            </a:r>
          </a:p>
        </p:txBody>
      </p:sp>
    </p:spTree>
    <p:extLst>
      <p:ext uri="{BB962C8B-B14F-4D97-AF65-F5344CB8AC3E}">
        <p14:creationId xmlns:p14="http://schemas.microsoft.com/office/powerpoint/2010/main" xmlns="" val="387273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Overlapping and Coinciding Phases of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State </a:t>
            </a:r>
            <a:r>
              <a:rPr lang="en-US" sz="2800" b="1" dirty="0"/>
              <a:t>Formation 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Process of state formation was not uniform.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Revolution, war or foreign occupation changed the whole process resulting in phases being overlapped or coincided.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world saw the rise of fascist state, Mussolini in Italy, Hitler in Germany, Franco in Spain, Salazar in Portugal and communism in Russia.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 Welfare state was criticized for too much bureaucratic interference and inefficiency.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With the rise of globalization and liberalization, the idea of decline of state emerged.</a:t>
            </a:r>
          </a:p>
        </p:txBody>
      </p:sp>
    </p:spTree>
    <p:extLst>
      <p:ext uri="{BB962C8B-B14F-4D97-AF65-F5344CB8AC3E}">
        <p14:creationId xmlns:p14="http://schemas.microsoft.com/office/powerpoint/2010/main" xmlns="" val="320388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Idea of Nation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With the French Revolution, nation as a community of citizens and political entity emerged.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Nation has thus become at once a cultural entity (the original connotation of the term) as well as a political entity. </a:t>
            </a:r>
          </a:p>
        </p:txBody>
      </p:sp>
    </p:spTree>
    <p:extLst>
      <p:ext uri="{BB962C8B-B14F-4D97-AF65-F5344CB8AC3E}">
        <p14:creationId xmlns:p14="http://schemas.microsoft.com/office/powerpoint/2010/main" xmlns="" val="296855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Are Nation and State Intertwined? 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Nation emphasizes the (collective) subjectivity of the community; it is about identity, shared history, language and culture.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The state is objective; it concerns people, territory and institutions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2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Does the State Presuppose a Nation? </a:t>
            </a:r>
            <a:endParaRPr lang="en-US" sz="2800" b="1" dirty="0" smtClean="0"/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To create legitimate structure of authority when people voluntarily accept laws and policies, and pay their taxes inculcating an idea of belonging is important.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If the state is able to provide security, justice and social services, wouldn’t that be enough to build the necessary loyalty.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For stability, it is important for a nation-state to be inclusive.</a:t>
            </a:r>
          </a:p>
        </p:txBody>
      </p:sp>
    </p:spTree>
    <p:extLst>
      <p:ext uri="{BB962C8B-B14F-4D97-AF65-F5344CB8AC3E}">
        <p14:creationId xmlns:p14="http://schemas.microsoft.com/office/powerpoint/2010/main" xmlns="" val="209894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1012" y="459432"/>
            <a:ext cx="8005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Does the Nation Presuppose a State</a:t>
            </a:r>
            <a:r>
              <a:rPr lang="en-US" sz="2800" b="1" dirty="0" smtClean="0"/>
              <a:t>?</a:t>
            </a:r>
          </a:p>
        </p:txBody>
      </p:sp>
      <p:sp>
        <p:nvSpPr>
          <p:cNvPr id="3" name="The act of comparison is innate to human beings.…"/>
          <p:cNvSpPr txBox="1">
            <a:spLocks/>
          </p:cNvSpPr>
          <p:nvPr/>
        </p:nvSpPr>
        <p:spPr>
          <a:xfrm>
            <a:off x="1352121" y="1629243"/>
            <a:ext cx="7162951" cy="41039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>
                <a:solidFill>
                  <a:schemeClr val="tx1"/>
                </a:solidFill>
              </a:rPr>
              <a:t>Can we imagine a nation to exist without the state? </a:t>
            </a:r>
          </a:p>
          <a:p>
            <a:pPr marL="342900" indent="-342900" algn="just" defTabSz="484886">
              <a:spcBef>
                <a:spcPts val="0"/>
              </a:spcBef>
              <a:buFont typeface="Arial" pitchFamily="34" charset="0"/>
              <a:buChar char="•"/>
              <a:defRPr sz="2324"/>
            </a:pPr>
            <a:r>
              <a:rPr lang="en-US" sz="1800" dirty="0" smtClean="0">
                <a:solidFill>
                  <a:schemeClr val="tx1"/>
                </a:solidFill>
              </a:rPr>
              <a:t>How </a:t>
            </a:r>
            <a:r>
              <a:rPr lang="en-US" sz="1800" dirty="0">
                <a:solidFill>
                  <a:schemeClr val="tx1"/>
                </a:solidFill>
              </a:rPr>
              <a:t>important is the shared identity of  people, distinct from other groups?</a:t>
            </a:r>
          </a:p>
        </p:txBody>
      </p:sp>
    </p:spTree>
    <p:extLst>
      <p:ext uri="{BB962C8B-B14F-4D97-AF65-F5344CB8AC3E}">
        <p14:creationId xmlns:p14="http://schemas.microsoft.com/office/powerpoint/2010/main" xmlns="" val="265128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1053</Words>
  <Application>Microsoft Office PowerPoint</Application>
  <PresentationFormat>On-screen Show (4:3)</PresentationFormat>
  <Paragraphs>83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2_Custom Design</vt:lpstr>
      <vt:lpstr>Custom Design</vt:lpstr>
      <vt:lpstr>1_Custom Design</vt:lpstr>
      <vt:lpstr>Nation and Nation-state Debates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Lenovo</cp:lastModifiedBy>
  <cp:revision>120</cp:revision>
  <dcterms:created xsi:type="dcterms:W3CDTF">2016-03-11T09:55:25Z</dcterms:created>
  <dcterms:modified xsi:type="dcterms:W3CDTF">2020-04-01T08:02:07Z</dcterms:modified>
</cp:coreProperties>
</file>